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89" r:id="rId6"/>
    <p:sldId id="292" r:id="rId7"/>
    <p:sldId id="294" r:id="rId8"/>
    <p:sldId id="274" r:id="rId9"/>
    <p:sldId id="295" r:id="rId10"/>
    <p:sldId id="298" r:id="rId11"/>
    <p:sldId id="287" r:id="rId12"/>
    <p:sldId id="288" r:id="rId13"/>
    <p:sldId id="301" r:id="rId14"/>
    <p:sldId id="302" r:id="rId15"/>
    <p:sldId id="305" r:id="rId16"/>
    <p:sldId id="280" r:id="rId17"/>
    <p:sldId id="281" r:id="rId18"/>
    <p:sldId id="259" r:id="rId19"/>
    <p:sldId id="277" r:id="rId20"/>
    <p:sldId id="308" r:id="rId21"/>
    <p:sldId id="300" r:id="rId22"/>
    <p:sldId id="304" r:id="rId23"/>
    <p:sldId id="291" r:id="rId24"/>
    <p:sldId id="276" r:id="rId25"/>
    <p:sldId id="303" r:id="rId26"/>
    <p:sldId id="307"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EDD"/>
    <a:srgbClr val="3EA3A9"/>
    <a:srgbClr val="94C3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B8468B-380D-460C-AC4A-4E9FCA4F0A07}" v="18" dt="2026-06-11T09:46:44.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22" autoAdjust="0"/>
  </p:normalViewPr>
  <p:slideViewPr>
    <p:cSldViewPr snapToGrid="0">
      <p:cViewPr varScale="1">
        <p:scale>
          <a:sx n="137" d="100"/>
          <a:sy n="137" d="100"/>
        </p:scale>
        <p:origin x="11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Edwards" userId="f69f77b7-204e-4ac8-8557-d4e07fcdcc07" providerId="ADAL" clId="{CBECCAFB-5D83-4BDE-8DD0-18964DDB6782}"/>
    <pc:docChg chg="undo custSel addSld delSld modSld sldOrd">
      <pc:chgData name="Rosie Edwards" userId="f69f77b7-204e-4ac8-8557-d4e07fcdcc07" providerId="ADAL" clId="{CBECCAFB-5D83-4BDE-8DD0-18964DDB6782}" dt="2026-06-11T10:35:48.223" v="366" actId="20577"/>
      <pc:docMkLst>
        <pc:docMk/>
      </pc:docMkLst>
      <pc:sldChg chg="addSp delSp modSp mod setBg modNotesTx">
        <pc:chgData name="Rosie Edwards" userId="f69f77b7-204e-4ac8-8557-d4e07fcdcc07" providerId="ADAL" clId="{CBECCAFB-5D83-4BDE-8DD0-18964DDB6782}" dt="2026-06-11T09:33:58.199" v="220" actId="20577"/>
        <pc:sldMkLst>
          <pc:docMk/>
          <pc:sldMk cId="3726939326" sldId="274"/>
        </pc:sldMkLst>
        <pc:spChg chg="mod">
          <ac:chgData name="Rosie Edwards" userId="f69f77b7-204e-4ac8-8557-d4e07fcdcc07" providerId="ADAL" clId="{CBECCAFB-5D83-4BDE-8DD0-18964DDB6782}" dt="2026-06-11T09:17:23.499" v="41" actId="207"/>
          <ac:spMkLst>
            <pc:docMk/>
            <pc:sldMk cId="3726939326" sldId="274"/>
            <ac:spMk id="3" creationId="{BAC9CA6B-8B0D-70BD-EBC6-EFD3E61C9BA0}"/>
          </ac:spMkLst>
        </pc:spChg>
        <pc:spChg chg="add mod ord">
          <ac:chgData name="Rosie Edwards" userId="f69f77b7-204e-4ac8-8557-d4e07fcdcc07" providerId="ADAL" clId="{CBECCAFB-5D83-4BDE-8DD0-18964DDB6782}" dt="2026-06-11T09:22:09.292" v="116" actId="14100"/>
          <ac:spMkLst>
            <pc:docMk/>
            <pc:sldMk cId="3726939326" sldId="274"/>
            <ac:spMk id="4" creationId="{BBBD21C9-7644-0CB4-E8E7-862CFBD4DF34}"/>
          </ac:spMkLst>
        </pc:spChg>
        <pc:spChg chg="mod">
          <ac:chgData name="Rosie Edwards" userId="f69f77b7-204e-4ac8-8557-d4e07fcdcc07" providerId="ADAL" clId="{CBECCAFB-5D83-4BDE-8DD0-18964DDB6782}" dt="2026-06-11T09:23:03.370" v="122" actId="207"/>
          <ac:spMkLst>
            <pc:docMk/>
            <pc:sldMk cId="3726939326" sldId="274"/>
            <ac:spMk id="5" creationId="{CC5956CD-ED64-F0FF-B5D6-AFF1D1D7AAA6}"/>
          </ac:spMkLst>
        </pc:spChg>
        <pc:spChg chg="mod">
          <ac:chgData name="Rosie Edwards" userId="f69f77b7-204e-4ac8-8557-d4e07fcdcc07" providerId="ADAL" clId="{CBECCAFB-5D83-4BDE-8DD0-18964DDB6782}" dt="2026-06-11T09:22:45.133" v="120" actId="207"/>
          <ac:spMkLst>
            <pc:docMk/>
            <pc:sldMk cId="3726939326" sldId="274"/>
            <ac:spMk id="7" creationId="{289307EE-B9C7-7B44-A5F0-66F10DD5C081}"/>
          </ac:spMkLst>
        </pc:spChg>
        <pc:spChg chg="mod">
          <ac:chgData name="Rosie Edwards" userId="f69f77b7-204e-4ac8-8557-d4e07fcdcc07" providerId="ADAL" clId="{CBECCAFB-5D83-4BDE-8DD0-18964DDB6782}" dt="2026-06-11T09:23:06.267" v="123" actId="207"/>
          <ac:spMkLst>
            <pc:docMk/>
            <pc:sldMk cId="3726939326" sldId="274"/>
            <ac:spMk id="8" creationId="{F2B39FF9-3AE1-E6CE-E1DF-8385DC6EC0CC}"/>
          </ac:spMkLst>
        </pc:spChg>
        <pc:spChg chg="add mod">
          <ac:chgData name="Rosie Edwards" userId="f69f77b7-204e-4ac8-8557-d4e07fcdcc07" providerId="ADAL" clId="{CBECCAFB-5D83-4BDE-8DD0-18964DDB6782}" dt="2026-06-11T09:16:53.280" v="36"/>
          <ac:spMkLst>
            <pc:docMk/>
            <pc:sldMk cId="3726939326" sldId="274"/>
            <ac:spMk id="9" creationId="{8255A6BE-9FD7-F100-BA2B-BC1AC460B726}"/>
          </ac:spMkLst>
        </pc:spChg>
        <pc:spChg chg="mod">
          <ac:chgData name="Rosie Edwards" userId="f69f77b7-204e-4ac8-8557-d4e07fcdcc07" providerId="ADAL" clId="{CBECCAFB-5D83-4BDE-8DD0-18964DDB6782}" dt="2026-06-11T09:22:42" v="119" actId="207"/>
          <ac:spMkLst>
            <pc:docMk/>
            <pc:sldMk cId="3726939326" sldId="274"/>
            <ac:spMk id="14" creationId="{3E62E1E3-1CD9-8F47-B8C6-A55446A1E39B}"/>
          </ac:spMkLst>
        </pc:spChg>
        <pc:spChg chg="mod">
          <ac:chgData name="Rosie Edwards" userId="f69f77b7-204e-4ac8-8557-d4e07fcdcc07" providerId="ADAL" clId="{CBECCAFB-5D83-4BDE-8DD0-18964DDB6782}" dt="2026-06-11T09:22:57.526" v="121" actId="207"/>
          <ac:spMkLst>
            <pc:docMk/>
            <pc:sldMk cId="3726939326" sldId="274"/>
            <ac:spMk id="15" creationId="{116F1C91-890E-DC41-FBF0-3A86FBAF84CA}"/>
          </ac:spMkLst>
        </pc:spChg>
        <pc:grpChg chg="del mod">
          <ac:chgData name="Rosie Edwards" userId="f69f77b7-204e-4ac8-8557-d4e07fcdcc07" providerId="ADAL" clId="{CBECCAFB-5D83-4BDE-8DD0-18964DDB6782}" dt="2026-06-11T09:23:28.949" v="124" actId="478"/>
          <ac:grpSpMkLst>
            <pc:docMk/>
            <pc:sldMk cId="3726939326" sldId="274"/>
            <ac:grpSpMk id="2" creationId="{4A31E0F9-D6EC-F584-7490-A863A8B6BB73}"/>
          </ac:grpSpMkLst>
        </pc:grpChg>
        <pc:grpChg chg="mod">
          <ac:chgData name="Rosie Edwards" userId="f69f77b7-204e-4ac8-8557-d4e07fcdcc07" providerId="ADAL" clId="{CBECCAFB-5D83-4BDE-8DD0-18964DDB6782}" dt="2026-06-11T09:23:34.365" v="126" actId="1076"/>
          <ac:grpSpMkLst>
            <pc:docMk/>
            <pc:sldMk cId="3726939326" sldId="274"/>
            <ac:grpSpMk id="6" creationId="{214D6668-318E-6DF3-B1D7-5C6D39CE1294}"/>
          </ac:grpSpMkLst>
        </pc:grpChg>
        <pc:grpChg chg="mod">
          <ac:chgData name="Rosie Edwards" userId="f69f77b7-204e-4ac8-8557-d4e07fcdcc07" providerId="ADAL" clId="{CBECCAFB-5D83-4BDE-8DD0-18964DDB6782}" dt="2026-06-11T09:23:31.297" v="125" actId="1076"/>
          <ac:grpSpMkLst>
            <pc:docMk/>
            <pc:sldMk cId="3726939326" sldId="274"/>
            <ac:grpSpMk id="13" creationId="{06D17A11-646D-7BFD-0246-05130F02FEA3}"/>
          </ac:grpSpMkLst>
        </pc:grpChg>
      </pc:sldChg>
      <pc:sldChg chg="del">
        <pc:chgData name="Rosie Edwards" userId="f69f77b7-204e-4ac8-8557-d4e07fcdcc07" providerId="ADAL" clId="{CBECCAFB-5D83-4BDE-8DD0-18964DDB6782}" dt="2026-06-11T09:28:06.663" v="187" actId="47"/>
        <pc:sldMkLst>
          <pc:docMk/>
          <pc:sldMk cId="3701844475" sldId="275"/>
        </pc:sldMkLst>
      </pc:sldChg>
      <pc:sldChg chg="modSp del mod">
        <pc:chgData name="Rosie Edwards" userId="f69f77b7-204e-4ac8-8557-d4e07fcdcc07" providerId="ADAL" clId="{CBECCAFB-5D83-4BDE-8DD0-18964DDB6782}" dt="2026-06-11T09:18:56.664" v="105" actId="47"/>
        <pc:sldMkLst>
          <pc:docMk/>
          <pc:sldMk cId="1232212315" sldId="285"/>
        </pc:sldMkLst>
        <pc:spChg chg="mod">
          <ac:chgData name="Rosie Edwards" userId="f69f77b7-204e-4ac8-8557-d4e07fcdcc07" providerId="ADAL" clId="{CBECCAFB-5D83-4BDE-8DD0-18964DDB6782}" dt="2026-06-11T09:16:44.741" v="35" actId="6549"/>
          <ac:spMkLst>
            <pc:docMk/>
            <pc:sldMk cId="1232212315" sldId="285"/>
            <ac:spMk id="5" creationId="{883EDEEF-8146-32DF-3B52-D3BCC90F2746}"/>
          </ac:spMkLst>
        </pc:spChg>
      </pc:sldChg>
      <pc:sldChg chg="ord">
        <pc:chgData name="Rosie Edwards" userId="f69f77b7-204e-4ac8-8557-d4e07fcdcc07" providerId="ADAL" clId="{CBECCAFB-5D83-4BDE-8DD0-18964DDB6782}" dt="2026-06-11T09:25:26.166" v="184"/>
        <pc:sldMkLst>
          <pc:docMk/>
          <pc:sldMk cId="2933412872" sldId="288"/>
        </pc:sldMkLst>
      </pc:sldChg>
      <pc:sldChg chg="modAnim">
        <pc:chgData name="Rosie Edwards" userId="f69f77b7-204e-4ac8-8557-d4e07fcdcc07" providerId="ADAL" clId="{CBECCAFB-5D83-4BDE-8DD0-18964DDB6782}" dt="2026-06-11T09:45:22.588" v="256"/>
        <pc:sldMkLst>
          <pc:docMk/>
          <pc:sldMk cId="1898440046" sldId="289"/>
        </pc:sldMkLst>
      </pc:sldChg>
      <pc:sldChg chg="del">
        <pc:chgData name="Rosie Edwards" userId="f69f77b7-204e-4ac8-8557-d4e07fcdcc07" providerId="ADAL" clId="{CBECCAFB-5D83-4BDE-8DD0-18964DDB6782}" dt="2026-06-11T09:19:28.267" v="107" actId="47"/>
        <pc:sldMkLst>
          <pc:docMk/>
          <pc:sldMk cId="1566544136" sldId="290"/>
        </pc:sldMkLst>
      </pc:sldChg>
      <pc:sldChg chg="modSp mod">
        <pc:chgData name="Rosie Edwards" userId="f69f77b7-204e-4ac8-8557-d4e07fcdcc07" providerId="ADAL" clId="{CBECCAFB-5D83-4BDE-8DD0-18964DDB6782}" dt="2026-06-11T09:14:32.454" v="0" actId="14100"/>
        <pc:sldMkLst>
          <pc:docMk/>
          <pc:sldMk cId="847575277" sldId="298"/>
        </pc:sldMkLst>
        <pc:spChg chg="mod">
          <ac:chgData name="Rosie Edwards" userId="f69f77b7-204e-4ac8-8557-d4e07fcdcc07" providerId="ADAL" clId="{CBECCAFB-5D83-4BDE-8DD0-18964DDB6782}" dt="2026-06-11T09:14:32.454" v="0" actId="14100"/>
          <ac:spMkLst>
            <pc:docMk/>
            <pc:sldMk cId="847575277" sldId="298"/>
            <ac:spMk id="8" creationId="{1E6BA90E-46D4-085F-3BA0-A8045E823D55}"/>
          </ac:spMkLst>
        </pc:spChg>
      </pc:sldChg>
      <pc:sldChg chg="add setBg modAnim">
        <pc:chgData name="Rosie Edwards" userId="f69f77b7-204e-4ac8-8557-d4e07fcdcc07" providerId="ADAL" clId="{CBECCAFB-5D83-4BDE-8DD0-18964DDB6782}" dt="2026-06-11T09:46:44.620" v="260"/>
        <pc:sldMkLst>
          <pc:docMk/>
          <pc:sldMk cId="4142702604" sldId="300"/>
        </pc:sldMkLst>
      </pc:sldChg>
      <pc:sldChg chg="add ord setBg modNotesTx">
        <pc:chgData name="Rosie Edwards" userId="f69f77b7-204e-4ac8-8557-d4e07fcdcc07" providerId="ADAL" clId="{CBECCAFB-5D83-4BDE-8DD0-18964DDB6782}" dt="2026-06-11T10:35:48.223" v="366" actId="20577"/>
        <pc:sldMkLst>
          <pc:docMk/>
          <pc:sldMk cId="2070338171" sldId="301"/>
        </pc:sldMkLst>
      </pc:sldChg>
      <pc:sldChg chg="modSp add mod ord setBg modNotesTx">
        <pc:chgData name="Rosie Edwards" userId="f69f77b7-204e-4ac8-8557-d4e07fcdcc07" providerId="ADAL" clId="{CBECCAFB-5D83-4BDE-8DD0-18964DDB6782}" dt="2026-06-11T10:35:17.024" v="285" actId="20577"/>
        <pc:sldMkLst>
          <pc:docMk/>
          <pc:sldMk cId="3589024881" sldId="302"/>
        </pc:sldMkLst>
        <pc:spChg chg="mod">
          <ac:chgData name="Rosie Edwards" userId="f69f77b7-204e-4ac8-8557-d4e07fcdcc07" providerId="ADAL" clId="{CBECCAFB-5D83-4BDE-8DD0-18964DDB6782}" dt="2026-06-11T09:32:04.673" v="213" actId="6549"/>
          <ac:spMkLst>
            <pc:docMk/>
            <pc:sldMk cId="3589024881" sldId="302"/>
            <ac:spMk id="27" creationId="{23FDE445-5394-5BBB-2A40-9168BA99CFEF}"/>
          </ac:spMkLst>
        </pc:spChg>
      </pc:sldChg>
      <pc:sldChg chg="add setBg">
        <pc:chgData name="Rosie Edwards" userId="f69f77b7-204e-4ac8-8557-d4e07fcdcc07" providerId="ADAL" clId="{CBECCAFB-5D83-4BDE-8DD0-18964DDB6782}" dt="2026-06-11T09:30:26.279" v="192"/>
        <pc:sldMkLst>
          <pc:docMk/>
          <pc:sldMk cId="3499612865" sldId="303"/>
        </pc:sldMkLst>
      </pc:sldChg>
      <pc:sldChg chg="modSp add mod setBg">
        <pc:chgData name="Rosie Edwards" userId="f69f77b7-204e-4ac8-8557-d4e07fcdcc07" providerId="ADAL" clId="{CBECCAFB-5D83-4BDE-8DD0-18964DDB6782}" dt="2026-06-11T09:31:37.837" v="193"/>
        <pc:sldMkLst>
          <pc:docMk/>
          <pc:sldMk cId="1000192759" sldId="304"/>
        </pc:sldMkLst>
        <pc:spChg chg="mod">
          <ac:chgData name="Rosie Edwards" userId="f69f77b7-204e-4ac8-8557-d4e07fcdcc07" providerId="ADAL" clId="{CBECCAFB-5D83-4BDE-8DD0-18964DDB6782}" dt="2026-06-11T09:28:37.545" v="190" actId="207"/>
          <ac:spMkLst>
            <pc:docMk/>
            <pc:sldMk cId="1000192759" sldId="304"/>
            <ac:spMk id="7" creationId="{82071047-292A-FFC3-8734-74E8BBA1F491}"/>
          </ac:spMkLst>
        </pc:spChg>
      </pc:sldChg>
      <pc:sldChg chg="add ord setBg">
        <pc:chgData name="Rosie Edwards" userId="f69f77b7-204e-4ac8-8557-d4e07fcdcc07" providerId="ADAL" clId="{CBECCAFB-5D83-4BDE-8DD0-18964DDB6782}" dt="2026-06-11T09:23:49.058" v="130"/>
        <pc:sldMkLst>
          <pc:docMk/>
          <pc:sldMk cId="2068349317" sldId="305"/>
        </pc:sldMkLst>
      </pc:sldChg>
      <pc:sldChg chg="add setBg modNotesTx">
        <pc:chgData name="Rosie Edwards" userId="f69f77b7-204e-4ac8-8557-d4e07fcdcc07" providerId="ADAL" clId="{CBECCAFB-5D83-4BDE-8DD0-18964DDB6782}" dt="2026-06-11T09:35:03.550" v="253" actId="20577"/>
        <pc:sldMkLst>
          <pc:docMk/>
          <pc:sldMk cId="816556005"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A7D5CE-5260-4950-0758-CF76965882AF}"/>
              </a:ext>
            </a:extLst>
          </p:cNvPr>
          <p:cNvSpPr txBox="1">
            <a:spLocks noGrp="1"/>
          </p:cNvSpPr>
          <p:nvPr>
            <p:ph type="hdr" sz="quarter"/>
          </p:nvPr>
        </p:nvSpPr>
        <p:spPr>
          <a:xfrm>
            <a:off x="0" y="1"/>
            <a:ext cx="2945659" cy="49805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endParaRPr lang="en-GB"/>
          </a:p>
        </p:txBody>
      </p:sp>
      <p:sp>
        <p:nvSpPr>
          <p:cNvPr id="3" name="Date Placeholder 2">
            <a:extLst>
              <a:ext uri="{FF2B5EF4-FFF2-40B4-BE49-F238E27FC236}">
                <a16:creationId xmlns:a16="http://schemas.microsoft.com/office/drawing/2014/main" id="{3AB2C2CA-2821-E2D0-9A00-465C4320594B}"/>
              </a:ext>
            </a:extLst>
          </p:cNvPr>
          <p:cNvSpPr txBox="1">
            <a:spLocks noGrp="1"/>
          </p:cNvSpPr>
          <p:nvPr>
            <p:ph type="dt" idx="1"/>
          </p:nvPr>
        </p:nvSpPr>
        <p:spPr>
          <a:xfrm>
            <a:off x="3850438" y="1"/>
            <a:ext cx="2945659" cy="498059"/>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fld id="{E2DA9641-EC40-4969-8FD9-97545CDEE174}" type="datetime1">
              <a:rPr lang="en-GB"/>
              <a:pPr lvl="0"/>
              <a:t>11/06/2026</a:t>
            </a:fld>
            <a:endParaRPr lang="en-GB"/>
          </a:p>
        </p:txBody>
      </p:sp>
      <p:sp>
        <p:nvSpPr>
          <p:cNvPr id="4" name="Slide Image Placeholder 3">
            <a:extLst>
              <a:ext uri="{FF2B5EF4-FFF2-40B4-BE49-F238E27FC236}">
                <a16:creationId xmlns:a16="http://schemas.microsoft.com/office/drawing/2014/main" id="{5A98DC10-B100-B31D-1822-11B4D57AD39F}"/>
              </a:ext>
            </a:extLst>
          </p:cNvPr>
          <p:cNvSpPr>
            <a:spLocks noGrp="1" noRot="1" noChangeAspect="1"/>
          </p:cNvSpPr>
          <p:nvPr>
            <p:ph type="sldImg" idx="2"/>
          </p:nvPr>
        </p:nvSpPr>
        <p:spPr>
          <a:xfrm>
            <a:off x="422275" y="1241425"/>
            <a:ext cx="5953125" cy="3349625"/>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33A79F74-01F9-CF13-BBFA-D6F7AB22F746}"/>
              </a:ext>
            </a:extLst>
          </p:cNvPr>
          <p:cNvSpPr txBox="1">
            <a:spLocks noGrp="1"/>
          </p:cNvSpPr>
          <p:nvPr>
            <p:ph type="body" sz="quarter" idx="3"/>
          </p:nvPr>
        </p:nvSpPr>
        <p:spPr>
          <a:xfrm>
            <a:off x="679768" y="4777193"/>
            <a:ext cx="5438140" cy="3908614"/>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C9B56338-1E78-9FD3-7E28-DA827739358C}"/>
              </a:ext>
            </a:extLst>
          </p:cNvPr>
          <p:cNvSpPr txBox="1">
            <a:spLocks noGrp="1"/>
          </p:cNvSpPr>
          <p:nvPr>
            <p:ph type="ftr" sz="quarter" idx="4"/>
          </p:nvPr>
        </p:nvSpPr>
        <p:spPr>
          <a:xfrm>
            <a:off x="0" y="9428578"/>
            <a:ext cx="2945659" cy="498059"/>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endParaRPr lang="en-GB"/>
          </a:p>
        </p:txBody>
      </p:sp>
      <p:sp>
        <p:nvSpPr>
          <p:cNvPr id="7" name="Slide Number Placeholder 6">
            <a:extLst>
              <a:ext uri="{FF2B5EF4-FFF2-40B4-BE49-F238E27FC236}">
                <a16:creationId xmlns:a16="http://schemas.microsoft.com/office/drawing/2014/main" id="{24F37562-9946-654D-8DC9-E14549DCDCE2}"/>
              </a:ext>
            </a:extLst>
          </p:cNvPr>
          <p:cNvSpPr txBox="1">
            <a:spLocks noGrp="1"/>
          </p:cNvSpPr>
          <p:nvPr>
            <p:ph type="sldNum" sz="quarter" idx="5"/>
          </p:nvPr>
        </p:nvSpPr>
        <p:spPr>
          <a:xfrm>
            <a:off x="3850438" y="9428578"/>
            <a:ext cx="2945659" cy="498059"/>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fld id="{F0C37AD2-F06A-409E-8EBF-2C341FB60573}" type="slidenum">
              <a:t>‹#›</a:t>
            </a:fld>
            <a:endParaRPr lang="en-GB"/>
          </a:p>
        </p:txBody>
      </p:sp>
    </p:spTree>
    <p:extLst>
      <p:ext uri="{BB962C8B-B14F-4D97-AF65-F5344CB8AC3E}">
        <p14:creationId xmlns:p14="http://schemas.microsoft.com/office/powerpoint/2010/main" val="869901092"/>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B9258-C1F4-F8E2-7B0E-357440F96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16B73-03FE-5CA7-2DF4-B0C04603062D}"/>
              </a:ext>
            </a:extLst>
          </p:cNvPr>
          <p:cNvSpPr txBox="1">
            <a:spLocks noGrp="1"/>
          </p:cNvSpPr>
          <p:nvPr>
            <p:ph type="body" sz="quarter" idx="1"/>
          </p:nvPr>
        </p:nvSpPr>
        <p:spPr/>
        <p:txBody>
          <a:bodyPr/>
          <a:lstStyle/>
          <a:p>
            <a:pPr lvl="0"/>
            <a:r>
              <a:rPr lang="en-GB"/>
              <a:t>Key stage 2</a:t>
            </a:r>
          </a:p>
        </p:txBody>
      </p:sp>
      <p:sp>
        <p:nvSpPr>
          <p:cNvPr id="4" name="Slide Number Placeholder 3">
            <a:extLst>
              <a:ext uri="{FF2B5EF4-FFF2-40B4-BE49-F238E27FC236}">
                <a16:creationId xmlns:a16="http://schemas.microsoft.com/office/drawing/2014/main" id="{ECB5290C-AB4F-1C39-2571-EE2A4A183F09}"/>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4655869-6143-48CC-B6B7-C758D264F8E9}" type="slidenum">
              <a:t>1</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there are some things we need to buy that we cannot avoid. There are other things that we could do without if we needed to. Also some things we don’t pay for straight away and we need to save up for.</a:t>
            </a:r>
          </a:p>
        </p:txBody>
      </p:sp>
      <p:sp>
        <p:nvSpPr>
          <p:cNvPr id="4" name="Slide Number Placeholder 3"/>
          <p:cNvSpPr>
            <a:spLocks noGrp="1"/>
          </p:cNvSpPr>
          <p:nvPr>
            <p:ph type="sldNum" sz="quarter" idx="5"/>
          </p:nvPr>
        </p:nvSpPr>
        <p:spPr/>
        <p:txBody>
          <a:bodyPr/>
          <a:lstStyle/>
          <a:p>
            <a:pPr lvl="0"/>
            <a:fld id="{F0C37AD2-F06A-409E-8EBF-2C341FB60573}" type="slidenum">
              <a:rPr lang="en-GB" smtClean="0"/>
              <a:t>10</a:t>
            </a:fld>
            <a:endParaRPr lang="en-GB"/>
          </a:p>
        </p:txBody>
      </p:sp>
    </p:spTree>
    <p:extLst>
      <p:ext uri="{BB962C8B-B14F-4D97-AF65-F5344CB8AC3E}">
        <p14:creationId xmlns:p14="http://schemas.microsoft.com/office/powerpoint/2010/main" val="96448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activity – they need to sort each type of spending into one of the 3 pots – they can do on mini whiteboards if available in pairs/table groups</a:t>
            </a:r>
          </a:p>
        </p:txBody>
      </p:sp>
      <p:sp>
        <p:nvSpPr>
          <p:cNvPr id="4" name="Slide Number Placeholder 3"/>
          <p:cNvSpPr>
            <a:spLocks noGrp="1"/>
          </p:cNvSpPr>
          <p:nvPr>
            <p:ph type="sldNum" sz="quarter" idx="5"/>
          </p:nvPr>
        </p:nvSpPr>
        <p:spPr/>
        <p:txBody>
          <a:bodyPr/>
          <a:lstStyle/>
          <a:p>
            <a:pPr lvl="0"/>
            <a:fld id="{F0C37AD2-F06A-409E-8EBF-2C341FB60573}" type="slidenum">
              <a:rPr lang="en-GB" smtClean="0"/>
              <a:t>11</a:t>
            </a:fld>
            <a:endParaRPr lang="en-GB"/>
          </a:p>
        </p:txBody>
      </p:sp>
    </p:spTree>
    <p:extLst>
      <p:ext uri="{BB962C8B-B14F-4D97-AF65-F5344CB8AC3E}">
        <p14:creationId xmlns:p14="http://schemas.microsoft.com/office/powerpoint/2010/main" val="3324114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 through the answers and discuss</a:t>
            </a:r>
          </a:p>
        </p:txBody>
      </p:sp>
      <p:sp>
        <p:nvSpPr>
          <p:cNvPr id="4" name="Slide Number Placeholder 3"/>
          <p:cNvSpPr>
            <a:spLocks noGrp="1"/>
          </p:cNvSpPr>
          <p:nvPr>
            <p:ph type="sldNum" sz="quarter" idx="5"/>
          </p:nvPr>
        </p:nvSpPr>
        <p:spPr/>
        <p:txBody>
          <a:bodyPr/>
          <a:lstStyle/>
          <a:p>
            <a:pPr lvl="0"/>
            <a:fld id="{F0C37AD2-F06A-409E-8EBF-2C341FB60573}" type="slidenum">
              <a:rPr lang="en-GB" smtClean="0"/>
              <a:t>12</a:t>
            </a:fld>
            <a:endParaRPr lang="en-GB"/>
          </a:p>
        </p:txBody>
      </p:sp>
    </p:spTree>
    <p:extLst>
      <p:ext uri="{BB962C8B-B14F-4D97-AF65-F5344CB8AC3E}">
        <p14:creationId xmlns:p14="http://schemas.microsoft.com/office/powerpoint/2010/main" val="3214767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This video shows how when gaming there are different payment methods </a:t>
            </a:r>
            <a:r>
              <a:rPr lang="en-GB" sz="1200" err="1"/>
              <a:t>incl</a:t>
            </a:r>
            <a:r>
              <a:rPr lang="en-GB" sz="1200"/>
              <a:t> :  paying upfront/by subscription and in app purchases</a:t>
            </a:r>
          </a:p>
          <a:p>
            <a:r>
              <a:rPr lang="en-GB" sz="1200"/>
              <a:t>*I know that some things are better value for money than others.</a:t>
            </a:r>
          </a:p>
          <a:p>
            <a:r>
              <a:rPr lang="en-GB" sz="1200"/>
              <a:t>*I can make comparisons between prices when deciding what is best value for money, including for services such as electricity, phones and the internet.</a:t>
            </a:r>
          </a:p>
          <a:p>
            <a:r>
              <a:rPr lang="en-GB" sz="1200"/>
              <a:t>*I understand why making informed decisions will help me make the most of the money I have.</a:t>
            </a:r>
          </a:p>
        </p:txBody>
      </p:sp>
      <p:sp>
        <p:nvSpPr>
          <p:cNvPr id="4" name="Slide Number Placeholder 3"/>
          <p:cNvSpPr>
            <a:spLocks noGrp="1"/>
          </p:cNvSpPr>
          <p:nvPr>
            <p:ph type="sldNum" sz="quarter" idx="5"/>
          </p:nvPr>
        </p:nvSpPr>
        <p:spPr/>
        <p:txBody>
          <a:bodyPr/>
          <a:lstStyle/>
          <a:p>
            <a:pPr lvl="0"/>
            <a:fld id="{F0C37AD2-F06A-409E-8EBF-2C341FB60573}" type="slidenum">
              <a:rPr lang="en-GB" smtClean="0"/>
              <a:t>13</a:t>
            </a:fld>
            <a:endParaRPr lang="en-GB"/>
          </a:p>
        </p:txBody>
      </p:sp>
    </p:spTree>
    <p:extLst>
      <p:ext uri="{BB962C8B-B14F-4D97-AF65-F5344CB8AC3E}">
        <p14:creationId xmlns:p14="http://schemas.microsoft.com/office/powerpoint/2010/main" val="367086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to watch the animation from BBC schools - </a:t>
            </a:r>
            <a:r>
              <a:rPr lang="en-GB" b="0" i="0">
                <a:solidFill>
                  <a:srgbClr val="141414"/>
                </a:solidFill>
                <a:effectLst/>
                <a:latin typeface="ReithSans"/>
              </a:rPr>
              <a:t>This animated video explains interest: the money which can be added to the money that we save or borrow.</a:t>
            </a:r>
          </a:p>
          <a:p>
            <a:pPr algn="l" fontAlgn="base">
              <a:buFont typeface="Arial" panose="020B0604020202020204" pitchFamily="34" charset="0"/>
              <a:buChar char="•"/>
            </a:pPr>
            <a:r>
              <a:rPr lang="en-GB" b="0" i="0">
                <a:solidFill>
                  <a:srgbClr val="141414"/>
                </a:solidFill>
                <a:effectLst/>
                <a:latin typeface="ReithSans"/>
              </a:rPr>
              <a:t>Discuss the questions together.</a:t>
            </a:r>
          </a:p>
          <a:p>
            <a:endParaRPr lang="en-GB"/>
          </a:p>
        </p:txBody>
      </p:sp>
      <p:sp>
        <p:nvSpPr>
          <p:cNvPr id="4" name="Slide Number Placeholder 3"/>
          <p:cNvSpPr>
            <a:spLocks noGrp="1"/>
          </p:cNvSpPr>
          <p:nvPr>
            <p:ph type="sldNum" sz="quarter" idx="5"/>
          </p:nvPr>
        </p:nvSpPr>
        <p:spPr/>
        <p:txBody>
          <a:bodyPr/>
          <a:lstStyle/>
          <a:p>
            <a:pPr lvl="0"/>
            <a:fld id="{F0C37AD2-F06A-409E-8EBF-2C341FB60573}" type="slidenum">
              <a:rPr lang="en-GB" smtClean="0"/>
              <a:t>14</a:t>
            </a:fld>
            <a:endParaRPr lang="en-GB"/>
          </a:p>
        </p:txBody>
      </p:sp>
    </p:spTree>
    <p:extLst>
      <p:ext uri="{BB962C8B-B14F-4D97-AF65-F5344CB8AC3E}">
        <p14:creationId xmlns:p14="http://schemas.microsoft.com/office/powerpoint/2010/main" val="2701895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as a summary</a:t>
            </a:r>
          </a:p>
        </p:txBody>
      </p:sp>
      <p:sp>
        <p:nvSpPr>
          <p:cNvPr id="4" name="Slide Number Placeholder 3"/>
          <p:cNvSpPr>
            <a:spLocks noGrp="1"/>
          </p:cNvSpPr>
          <p:nvPr>
            <p:ph type="sldNum" sz="quarter" idx="5"/>
          </p:nvPr>
        </p:nvSpPr>
        <p:spPr/>
        <p:txBody>
          <a:bodyPr/>
          <a:lstStyle/>
          <a:p>
            <a:pPr lvl="0"/>
            <a:fld id="{F0C37AD2-F06A-409E-8EBF-2C341FB60573}" type="slidenum">
              <a:rPr lang="en-GB" smtClean="0"/>
              <a:t>15</a:t>
            </a:fld>
            <a:endParaRPr lang="en-GB"/>
          </a:p>
        </p:txBody>
      </p:sp>
    </p:spTree>
    <p:extLst>
      <p:ext uri="{BB962C8B-B14F-4D97-AF65-F5344CB8AC3E}">
        <p14:creationId xmlns:p14="http://schemas.microsoft.com/office/powerpoint/2010/main" val="1363092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0" i="0">
                <a:solidFill>
                  <a:srgbClr val="141414"/>
                </a:solidFill>
                <a:effectLst/>
                <a:latin typeface="ReithSans"/>
              </a:rPr>
              <a:t>Watch the video and discuss the questions.</a:t>
            </a:r>
          </a:p>
          <a:p>
            <a:r>
              <a:rPr lang="en-GB" sz="900" b="0" i="0">
                <a:solidFill>
                  <a:srgbClr val="141414"/>
                </a:solidFill>
                <a:effectLst/>
                <a:latin typeface="ReithSans"/>
              </a:rPr>
              <a:t>Why did Sujit not manage to get to the concert?</a:t>
            </a:r>
          </a:p>
          <a:p>
            <a:r>
              <a:rPr lang="en-GB" sz="900" b="0" i="0">
                <a:solidFill>
                  <a:srgbClr val="141414"/>
                </a:solidFill>
                <a:effectLst/>
                <a:latin typeface="ReithSans"/>
              </a:rPr>
              <a:t>What had Dylan done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a:t>Keeping track of saving - </a:t>
            </a:r>
            <a:r>
              <a:rPr lang="en-GB" sz="900" b="0" i="0">
                <a:solidFill>
                  <a:srgbClr val="141414"/>
                </a:solidFill>
                <a:effectLst/>
                <a:latin typeface="ReithSans"/>
              </a:rPr>
              <a:t>Keeping a record of what we spend and save helps us to stay in control of our money. Learning how to do this at an early age is a great life skill  to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a:solidFill>
                  <a:srgbClr val="141414"/>
                </a:solidFill>
                <a:effectLst/>
                <a:latin typeface="ReithSans"/>
              </a:rPr>
              <a:t>Leads into the activity</a:t>
            </a:r>
          </a:p>
          <a:p>
            <a:endParaRPr lang="en-GB" sz="900"/>
          </a:p>
        </p:txBody>
      </p:sp>
      <p:sp>
        <p:nvSpPr>
          <p:cNvPr id="4" name="Slide Number Placeholder 3"/>
          <p:cNvSpPr>
            <a:spLocks noGrp="1"/>
          </p:cNvSpPr>
          <p:nvPr>
            <p:ph type="sldNum" sz="quarter" idx="5"/>
          </p:nvPr>
        </p:nvSpPr>
        <p:spPr/>
        <p:txBody>
          <a:bodyPr/>
          <a:lstStyle/>
          <a:p>
            <a:pPr lvl="0"/>
            <a:fld id="{F0C37AD2-F06A-409E-8EBF-2C341FB60573}" type="slidenum">
              <a:rPr lang="en-GB" smtClean="0"/>
              <a:t>16</a:t>
            </a:fld>
            <a:endParaRPr lang="en-GB"/>
          </a:p>
        </p:txBody>
      </p:sp>
    </p:spTree>
    <p:extLst>
      <p:ext uri="{BB962C8B-B14F-4D97-AF65-F5344CB8AC3E}">
        <p14:creationId xmlns:p14="http://schemas.microsoft.com/office/powerpoint/2010/main" val="3593562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F46F5-12B3-D5C2-A23D-75C5F48C2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14EA6-0461-0479-0434-93B119BE5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299FE-CD02-9255-8965-9AE5AEC635FA}"/>
              </a:ext>
            </a:extLst>
          </p:cNvPr>
          <p:cNvSpPr>
            <a:spLocks noGrp="1"/>
          </p:cNvSpPr>
          <p:nvPr>
            <p:ph type="body" idx="1"/>
          </p:nvPr>
        </p:nvSpPr>
        <p:spPr/>
        <p:txBody>
          <a:bodyPr/>
          <a:lstStyle/>
          <a:p>
            <a:r>
              <a:rPr lang="en-GB" dirty="0"/>
              <a:t>Budgeting is simply about understanding how much money you have got and deciding what to spend it on or whether to save it. A simple budget sheet can help you keep track of that. </a:t>
            </a:r>
          </a:p>
        </p:txBody>
      </p:sp>
      <p:sp>
        <p:nvSpPr>
          <p:cNvPr id="4" name="Slide Number Placeholder 3">
            <a:extLst>
              <a:ext uri="{FF2B5EF4-FFF2-40B4-BE49-F238E27FC236}">
                <a16:creationId xmlns:a16="http://schemas.microsoft.com/office/drawing/2014/main" id="{FD9D5598-889C-177B-BBF0-E2A3F187A55C}"/>
              </a:ext>
            </a:extLst>
          </p:cNvPr>
          <p:cNvSpPr>
            <a:spLocks noGrp="1"/>
          </p:cNvSpPr>
          <p:nvPr>
            <p:ph type="sldNum" sz="quarter" idx="5"/>
          </p:nvPr>
        </p:nvSpPr>
        <p:spPr/>
        <p:txBody>
          <a:bodyPr/>
          <a:lstStyle/>
          <a:p>
            <a:pPr lvl="0"/>
            <a:fld id="{F0C37AD2-F06A-409E-8EBF-2C341FB60573}" type="slidenum">
              <a:rPr lang="en-GB" smtClean="0"/>
              <a:t>17</a:t>
            </a:fld>
            <a:endParaRPr lang="en-GB"/>
          </a:p>
        </p:txBody>
      </p:sp>
    </p:spTree>
    <p:extLst>
      <p:ext uri="{BB962C8B-B14F-4D97-AF65-F5344CB8AC3E}">
        <p14:creationId xmlns:p14="http://schemas.microsoft.com/office/powerpoint/2010/main" val="989344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Budgeting means deciding what to spend your money on each week/month and prioritising the important stuff!</a:t>
            </a:r>
          </a:p>
        </p:txBody>
      </p:sp>
      <p:sp>
        <p:nvSpPr>
          <p:cNvPr id="4" name="Slide Number Placeholder 3"/>
          <p:cNvSpPr>
            <a:spLocks noGrp="1"/>
          </p:cNvSpPr>
          <p:nvPr>
            <p:ph type="sldNum" sz="quarter" idx="5"/>
          </p:nvPr>
        </p:nvSpPr>
        <p:spPr/>
        <p:txBody>
          <a:bodyPr/>
          <a:lstStyle/>
          <a:p>
            <a:pPr lvl="0"/>
            <a:fld id="{F0C37AD2-F06A-409E-8EBF-2C341FB60573}" type="slidenum">
              <a:rPr lang="en-GB" smtClean="0"/>
              <a:t>18</a:t>
            </a:fld>
            <a:endParaRPr lang="en-GB"/>
          </a:p>
        </p:txBody>
      </p:sp>
    </p:spTree>
    <p:extLst>
      <p:ext uri="{BB962C8B-B14F-4D97-AF65-F5344CB8AC3E}">
        <p14:creationId xmlns:p14="http://schemas.microsoft.com/office/powerpoint/2010/main" val="2999596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2A6ED-E28F-8CB5-F1D4-05D8653B95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42B22-6EE2-F8DE-360E-A264183E8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468B6B-82D6-E60D-0573-E0A633D42433}"/>
              </a:ext>
            </a:extLst>
          </p:cNvPr>
          <p:cNvSpPr>
            <a:spLocks noGrp="1"/>
          </p:cNvSpPr>
          <p:nvPr>
            <p:ph type="body" idx="1"/>
          </p:nvPr>
        </p:nvSpPr>
        <p:spPr/>
        <p:txBody>
          <a:bodyPr/>
          <a:lstStyle/>
          <a:p>
            <a:r>
              <a:rPr lang="en-GB"/>
              <a:t>You can save money as well by changing some of your spending habits – can they think of any others?</a:t>
            </a:r>
          </a:p>
        </p:txBody>
      </p:sp>
      <p:sp>
        <p:nvSpPr>
          <p:cNvPr id="4" name="Slide Number Placeholder 3">
            <a:extLst>
              <a:ext uri="{FF2B5EF4-FFF2-40B4-BE49-F238E27FC236}">
                <a16:creationId xmlns:a16="http://schemas.microsoft.com/office/drawing/2014/main" id="{6FBD3459-2BCF-A7AF-531D-79096A12DA27}"/>
              </a:ext>
            </a:extLst>
          </p:cNvPr>
          <p:cNvSpPr>
            <a:spLocks noGrp="1"/>
          </p:cNvSpPr>
          <p:nvPr>
            <p:ph type="sldNum" sz="quarter" idx="5"/>
          </p:nvPr>
        </p:nvSpPr>
        <p:spPr/>
        <p:txBody>
          <a:bodyPr/>
          <a:lstStyle/>
          <a:p>
            <a:pPr lvl="0"/>
            <a:fld id="{F0C37AD2-F06A-409E-8EBF-2C341FB60573}" type="slidenum">
              <a:rPr lang="en-GB" smtClean="0"/>
              <a:t>19</a:t>
            </a:fld>
            <a:endParaRPr lang="en-GB"/>
          </a:p>
        </p:txBody>
      </p:sp>
    </p:spTree>
    <p:extLst>
      <p:ext uri="{BB962C8B-B14F-4D97-AF65-F5344CB8AC3E}">
        <p14:creationId xmlns:p14="http://schemas.microsoft.com/office/powerpoint/2010/main" val="747126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to your partner – can you answer these 3 questions (reveal each and read aloud)</a:t>
            </a:r>
          </a:p>
        </p:txBody>
      </p:sp>
      <p:sp>
        <p:nvSpPr>
          <p:cNvPr id="4" name="Slide Number Placeholder 3"/>
          <p:cNvSpPr>
            <a:spLocks noGrp="1"/>
          </p:cNvSpPr>
          <p:nvPr>
            <p:ph type="sldNum" sz="quarter" idx="5"/>
          </p:nvPr>
        </p:nvSpPr>
        <p:spPr/>
        <p:txBody>
          <a:bodyPr/>
          <a:lstStyle/>
          <a:p>
            <a:pPr lvl="0"/>
            <a:fld id="{F0C37AD2-F06A-409E-8EBF-2C341FB60573}" type="slidenum">
              <a:rPr lang="en-GB" smtClean="0"/>
              <a:t>2</a:t>
            </a:fld>
            <a:endParaRPr lang="en-GB"/>
          </a:p>
        </p:txBody>
      </p:sp>
    </p:spTree>
    <p:extLst>
      <p:ext uri="{BB962C8B-B14F-4D97-AF65-F5344CB8AC3E}">
        <p14:creationId xmlns:p14="http://schemas.microsoft.com/office/powerpoint/2010/main" val="720240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F0C37AD2-F06A-409E-8EBF-2C341FB60573}" type="slidenum">
              <a:rPr lang="en-GB" smtClean="0"/>
              <a:t>20</a:t>
            </a:fld>
            <a:endParaRPr lang="en-GB"/>
          </a:p>
        </p:txBody>
      </p:sp>
    </p:spTree>
    <p:extLst>
      <p:ext uri="{BB962C8B-B14F-4D97-AF65-F5344CB8AC3E}">
        <p14:creationId xmlns:p14="http://schemas.microsoft.com/office/powerpoint/2010/main" val="454895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Explain the group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Each group is saving up to go to an event (they can decide what it is if want otherwise just say it is a concert) The cost to get in is £35 per person. There is also transport costs of £6.00 per person. Will they want to buy merchandise when there? (There is a generic merchandising list that they can consult)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They are working as a team to generate the total cash needed to pay for the tickets, transport and possibly merchandise.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As a group – they should use the budget sheet to work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1. How much it will cost in total (tickets, transport and merch if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 How much they can generate by doing different jobs – see jobs list and what they pay – </a:t>
            </a:r>
            <a:r>
              <a:rPr lang="en-GB" b="1"/>
              <a:t>MAX 5 jobs </a:t>
            </a:r>
            <a:r>
              <a:rPr lang="en-GB" b="0"/>
              <a:t>per week and all jobs must be done at least once in the schedule.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Use the </a:t>
            </a:r>
            <a:r>
              <a:rPr lang="en-GB" b="1"/>
              <a:t>budget tracker </a:t>
            </a:r>
            <a:r>
              <a:rPr lang="en-GB" b="0"/>
              <a:t>to keep track of what they are saving each week.</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SEND/ less able - </a:t>
            </a:r>
            <a:r>
              <a:rPr lang="en-GB" b="0"/>
              <a:t>adult support needed. Calculators on hand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Potential holding activity – </a:t>
            </a:r>
            <a:r>
              <a:rPr lang="en-GB"/>
              <a:t>design a poster to persuade people that they should save money</a:t>
            </a:r>
          </a:p>
          <a:p>
            <a:endParaRPr lang="en-GB"/>
          </a:p>
        </p:txBody>
      </p:sp>
      <p:sp>
        <p:nvSpPr>
          <p:cNvPr id="4" name="Slide Number Placeholder 3"/>
          <p:cNvSpPr>
            <a:spLocks noGrp="1"/>
          </p:cNvSpPr>
          <p:nvPr>
            <p:ph type="sldNum" sz="quarter" idx="5"/>
          </p:nvPr>
        </p:nvSpPr>
        <p:spPr/>
        <p:txBody>
          <a:bodyPr/>
          <a:lstStyle/>
          <a:p>
            <a:pPr lvl="0"/>
            <a:fld id="{F0C37AD2-F06A-409E-8EBF-2C341FB60573}" type="slidenum">
              <a:rPr lang="en-GB" smtClean="0"/>
              <a:t>21</a:t>
            </a:fld>
            <a:endParaRPr lang="en-GB"/>
          </a:p>
        </p:txBody>
      </p:sp>
    </p:spTree>
    <p:extLst>
      <p:ext uri="{BB962C8B-B14F-4D97-AF65-F5344CB8AC3E}">
        <p14:creationId xmlns:p14="http://schemas.microsoft.com/office/powerpoint/2010/main" val="4135968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 through key learnings – any questions?</a:t>
            </a:r>
          </a:p>
        </p:txBody>
      </p:sp>
      <p:sp>
        <p:nvSpPr>
          <p:cNvPr id="4" name="Slide Number Placeholder 3"/>
          <p:cNvSpPr>
            <a:spLocks noGrp="1"/>
          </p:cNvSpPr>
          <p:nvPr>
            <p:ph type="sldNum" sz="quarter" idx="5"/>
          </p:nvPr>
        </p:nvSpPr>
        <p:spPr/>
        <p:txBody>
          <a:bodyPr/>
          <a:lstStyle/>
          <a:p>
            <a:pPr lvl="0"/>
            <a:fld id="{F0C37AD2-F06A-409E-8EBF-2C341FB60573}" type="slidenum">
              <a:rPr lang="en-GB" smtClean="0"/>
              <a:t>22</a:t>
            </a:fld>
            <a:endParaRPr lang="en-GB"/>
          </a:p>
        </p:txBody>
      </p:sp>
    </p:spTree>
    <p:extLst>
      <p:ext uri="{BB962C8B-B14F-4D97-AF65-F5344CB8AC3E}">
        <p14:creationId xmlns:p14="http://schemas.microsoft.com/office/powerpoint/2010/main" val="127938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 outstanding questions?  Before leaving – show the children the poster for the </a:t>
            </a:r>
            <a:r>
              <a:rPr lang="en-GB" err="1"/>
              <a:t>Caketastic</a:t>
            </a:r>
            <a:r>
              <a:rPr lang="en-GB"/>
              <a:t> competition and hand out entry forms to anyone interested.</a:t>
            </a:r>
          </a:p>
        </p:txBody>
      </p:sp>
      <p:sp>
        <p:nvSpPr>
          <p:cNvPr id="4" name="Slide Number Placeholder 3"/>
          <p:cNvSpPr>
            <a:spLocks noGrp="1"/>
          </p:cNvSpPr>
          <p:nvPr>
            <p:ph type="sldNum" sz="quarter" idx="5"/>
          </p:nvPr>
        </p:nvSpPr>
        <p:spPr/>
        <p:txBody>
          <a:bodyPr/>
          <a:lstStyle/>
          <a:p>
            <a:pPr lvl="0"/>
            <a:fld id="{F0C37AD2-F06A-409E-8EBF-2C341FB60573}" type="slidenum">
              <a:rPr lang="en-GB" smtClean="0"/>
              <a:t>23</a:t>
            </a:fld>
            <a:endParaRPr lang="en-GB"/>
          </a:p>
        </p:txBody>
      </p:sp>
    </p:spTree>
    <p:extLst>
      <p:ext uri="{BB962C8B-B14F-4D97-AF65-F5344CB8AC3E}">
        <p14:creationId xmlns:p14="http://schemas.microsoft.com/office/powerpoint/2010/main" val="4158217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60621-8FEA-3583-23F5-79EFE171D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2AE8F-7AEF-294A-6F8E-39B4078853C8}"/>
              </a:ext>
            </a:extLst>
          </p:cNvPr>
          <p:cNvSpPr txBox="1">
            <a:spLocks noGrp="1"/>
          </p:cNvSpPr>
          <p:nvPr>
            <p:ph type="body" sz="quarter" idx="1"/>
          </p:nvPr>
        </p:nvSpPr>
        <p:spPr/>
        <p:txBody>
          <a:bodyPr/>
          <a:lstStyle/>
          <a:p>
            <a:pPr lvl="0"/>
            <a:r>
              <a:rPr lang="en-GB"/>
              <a:t>Discuss the word ‘mortgage’ - a </a:t>
            </a:r>
            <a:r>
              <a:rPr lang="en-GB" b="1"/>
              <a:t>loan</a:t>
            </a:r>
            <a:r>
              <a:rPr lang="en-GB"/>
              <a:t> to help you buy a house/property which you have to pay back over time plus </a:t>
            </a:r>
            <a:r>
              <a:rPr lang="en-GB" b="1"/>
              <a:t>interest</a:t>
            </a:r>
            <a:r>
              <a:rPr lang="en-GB"/>
              <a:t> (extra – we will find out more about this later) You can get a loan from a bank or a building society.</a:t>
            </a:r>
          </a:p>
          <a:p>
            <a:pPr lvl="0"/>
            <a:r>
              <a:rPr lang="en-GB"/>
              <a:t>The building society, like NBS, will want to make sure that you can afford to pay back the loan which is usually taken out over a long period of time </a:t>
            </a:r>
            <a:r>
              <a:rPr lang="en-GB" err="1"/>
              <a:t>eg</a:t>
            </a:r>
            <a:r>
              <a:rPr lang="en-GB"/>
              <a:t> 15-20 years. When you take out any loan you are </a:t>
            </a:r>
            <a:r>
              <a:rPr lang="en-GB" b="1"/>
              <a:t>in debt</a:t>
            </a:r>
            <a:r>
              <a:rPr lang="en-GB" b="0"/>
              <a:t> that means you owe somebody and have to repay them. Often, like with a mortgage, you end up repaying them more than you borrowed.</a:t>
            </a:r>
            <a:endParaRPr lang="en-GB"/>
          </a:p>
        </p:txBody>
      </p:sp>
      <p:sp>
        <p:nvSpPr>
          <p:cNvPr id="4" name="Slide Number Placeholder 3">
            <a:extLst>
              <a:ext uri="{FF2B5EF4-FFF2-40B4-BE49-F238E27FC236}">
                <a16:creationId xmlns:a16="http://schemas.microsoft.com/office/drawing/2014/main" id="{8ECD5982-5A4A-2CA2-4C44-8735D08EA839}"/>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D4BA0E-D3CC-408B-A0E8-B4CF3B4E59C7}" type="slidenum">
              <a:t>3</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95A1D-4F69-4030-6116-345E571D19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91900-289A-56DE-8A17-359CBE03D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3E900-13F5-6015-DA49-09335992F1C8}"/>
              </a:ext>
            </a:extLst>
          </p:cNvPr>
          <p:cNvSpPr txBox="1">
            <a:spLocks noGrp="1"/>
          </p:cNvSpPr>
          <p:nvPr>
            <p:ph type="body" sz="quarter" idx="1"/>
          </p:nvPr>
        </p:nvSpPr>
        <p:spPr/>
        <p:txBody>
          <a:bodyPr/>
          <a:lstStyle/>
          <a:p>
            <a:pPr lvl="0"/>
            <a:r>
              <a:rPr lang="en-GB"/>
              <a:t>Discuss saving: A building society or bank is a safe place to keep your money if you want to save up for something special like a holiday or a car. When you put your money into a savings account it grows with something called interest. We’ll find out more about this later. You can pay money into your savings whenever you want – this is called making a deposit. You can take money out to buy things with and this is called making a withdrawal.</a:t>
            </a:r>
          </a:p>
        </p:txBody>
      </p:sp>
      <p:sp>
        <p:nvSpPr>
          <p:cNvPr id="4" name="Slide Number Placeholder 3">
            <a:extLst>
              <a:ext uri="{FF2B5EF4-FFF2-40B4-BE49-F238E27FC236}">
                <a16:creationId xmlns:a16="http://schemas.microsoft.com/office/drawing/2014/main" id="{736A1F8E-45C1-9B7B-0F62-60146FB1D15E}"/>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D4BA0E-D3CC-408B-A0E8-B4CF3B4E59C7}" type="slidenum">
              <a:t>4</a:t>
            </a:fld>
            <a:endParaRPr lang="en-GB" sz="12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532931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Launch each question and ask groups to discuss in pairs and write down ideas on whiteboards– ready to feedback via next slides. </a:t>
            </a:r>
            <a:endParaRPr lang="en-GB" dirty="0"/>
          </a:p>
        </p:txBody>
      </p:sp>
      <p:sp>
        <p:nvSpPr>
          <p:cNvPr id="4" name="Slide Number Placeholder 3"/>
          <p:cNvSpPr>
            <a:spLocks noGrp="1"/>
          </p:cNvSpPr>
          <p:nvPr>
            <p:ph type="sldNum" sz="quarter" idx="5"/>
          </p:nvPr>
        </p:nvSpPr>
        <p:spPr/>
        <p:txBody>
          <a:bodyPr/>
          <a:lstStyle/>
          <a:p>
            <a:pPr lvl="0"/>
            <a:fld id="{F0C37AD2-F06A-409E-8EBF-2C341FB60573}" type="slidenum">
              <a:rPr lang="en-GB" smtClean="0"/>
              <a:t>5</a:t>
            </a:fld>
            <a:endParaRPr lang="en-GB"/>
          </a:p>
        </p:txBody>
      </p:sp>
    </p:spTree>
    <p:extLst>
      <p:ext uri="{BB962C8B-B14F-4D97-AF65-F5344CB8AC3E}">
        <p14:creationId xmlns:p14="http://schemas.microsoft.com/office/powerpoint/2010/main" val="178994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0FC4C-92F6-21BF-4D65-3DA053480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2C5D0-46D7-45FC-DD43-DB17BAA14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C3782-1053-E8BB-581D-62DEAC602EE1}"/>
              </a:ext>
            </a:extLst>
          </p:cNvPr>
          <p:cNvSpPr>
            <a:spLocks noGrp="1"/>
          </p:cNvSpPr>
          <p:nvPr>
            <p:ph type="body" idx="1"/>
          </p:nvPr>
        </p:nvSpPr>
        <p:spPr/>
        <p:txBody>
          <a:bodyPr/>
          <a:lstStyle/>
          <a:p>
            <a:r>
              <a:rPr lang="en-GB"/>
              <a:t>Discuss each with their participation</a:t>
            </a:r>
          </a:p>
          <a:p>
            <a:r>
              <a:rPr lang="en-GB"/>
              <a:t>Can they recognise the different ways we pay for things – any other ways </a:t>
            </a:r>
            <a:r>
              <a:rPr lang="en-GB" err="1"/>
              <a:t>eg</a:t>
            </a:r>
            <a:r>
              <a:rPr lang="en-GB"/>
              <a:t> store cards/prepayment cards/online/direct debits/standing orders? Next slide explains the difference between a debit and credit card.</a:t>
            </a:r>
          </a:p>
          <a:p>
            <a:endParaRPr lang="en-GB"/>
          </a:p>
        </p:txBody>
      </p:sp>
      <p:sp>
        <p:nvSpPr>
          <p:cNvPr id="4" name="Slide Number Placeholder 3">
            <a:extLst>
              <a:ext uri="{FF2B5EF4-FFF2-40B4-BE49-F238E27FC236}">
                <a16:creationId xmlns:a16="http://schemas.microsoft.com/office/drawing/2014/main" id="{FBF004EC-1254-1805-70D8-3BA7807AD344}"/>
              </a:ext>
            </a:extLst>
          </p:cNvPr>
          <p:cNvSpPr>
            <a:spLocks noGrp="1"/>
          </p:cNvSpPr>
          <p:nvPr>
            <p:ph type="sldNum" sz="quarter" idx="5"/>
          </p:nvPr>
        </p:nvSpPr>
        <p:spPr/>
        <p:txBody>
          <a:bodyPr/>
          <a:lstStyle/>
          <a:p>
            <a:pPr lvl="0"/>
            <a:fld id="{F0C37AD2-F06A-409E-8EBF-2C341FB60573}" type="slidenum">
              <a:rPr lang="en-GB" smtClean="0"/>
              <a:t>6</a:t>
            </a:fld>
            <a:endParaRPr lang="en-GB"/>
          </a:p>
        </p:txBody>
      </p:sp>
    </p:spTree>
    <p:extLst>
      <p:ext uri="{BB962C8B-B14F-4D97-AF65-F5344CB8AC3E}">
        <p14:creationId xmlns:p14="http://schemas.microsoft.com/office/powerpoint/2010/main" val="588028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the difference between the 2 as simply as possible. Explain that if they are going to use a credit card in the future (once 18) to pay for things they must be certain that they can afford to pay it back otherwise they could end up paying back a lot more than the item cost in the first place. Credit can be good though because it allows you to buy more expensive things and pay them back over time. Having a credit card (and paying it off) lets banks and building societies know that you are responsible with your money and helps you get bigger loans like a mortgage.</a:t>
            </a:r>
          </a:p>
        </p:txBody>
      </p:sp>
      <p:sp>
        <p:nvSpPr>
          <p:cNvPr id="4" name="Slide Number Placeholder 3"/>
          <p:cNvSpPr>
            <a:spLocks noGrp="1"/>
          </p:cNvSpPr>
          <p:nvPr>
            <p:ph type="sldNum" sz="quarter" idx="5"/>
          </p:nvPr>
        </p:nvSpPr>
        <p:spPr/>
        <p:txBody>
          <a:bodyPr/>
          <a:lstStyle/>
          <a:p>
            <a:pPr lvl="0"/>
            <a:fld id="{F0C37AD2-F06A-409E-8EBF-2C341FB60573}" type="slidenum">
              <a:rPr lang="en-GB" smtClean="0"/>
              <a:t>7</a:t>
            </a:fld>
            <a:endParaRPr lang="en-GB"/>
          </a:p>
        </p:txBody>
      </p:sp>
    </p:spTree>
    <p:extLst>
      <p:ext uri="{BB962C8B-B14F-4D97-AF65-F5344CB8AC3E}">
        <p14:creationId xmlns:p14="http://schemas.microsoft.com/office/powerpoint/2010/main" val="3464029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0FC4C-92F6-21BF-4D65-3DA053480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2C5D0-46D7-45FC-DD43-DB17BAA14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C3782-1053-E8BB-581D-62DEAC602EE1}"/>
              </a:ext>
            </a:extLst>
          </p:cNvPr>
          <p:cNvSpPr>
            <a:spLocks noGrp="1"/>
          </p:cNvSpPr>
          <p:nvPr>
            <p:ph type="body" idx="1"/>
          </p:nvPr>
        </p:nvSpPr>
        <p:spPr/>
        <p:txBody>
          <a:bodyPr/>
          <a:lstStyle/>
          <a:p>
            <a:r>
              <a:rPr lang="en-GB"/>
              <a:t>Watch the short video from BBC and discuss with the class. </a:t>
            </a:r>
            <a:r>
              <a:rPr lang="en-GB" b="0" i="0">
                <a:solidFill>
                  <a:srgbClr val="141414"/>
                </a:solidFill>
                <a:effectLst/>
                <a:latin typeface="ReithSans"/>
              </a:rPr>
              <a:t>This video was produced in partnership with </a:t>
            </a:r>
            <a:r>
              <a:rPr lang="en-GB" b="0" i="0" err="1">
                <a:solidFill>
                  <a:srgbClr val="141414"/>
                </a:solidFill>
                <a:effectLst/>
                <a:latin typeface="ReithSans"/>
              </a:rPr>
              <a:t>Childnet</a:t>
            </a:r>
            <a:r>
              <a:rPr lang="en-GB" b="0" i="0">
                <a:solidFill>
                  <a:srgbClr val="141414"/>
                </a:solidFill>
                <a:effectLst/>
                <a:latin typeface="ReithSans"/>
              </a:rPr>
              <a:t> for </a:t>
            </a:r>
            <a:r>
              <a:rPr lang="en-GB" b="1" i="0">
                <a:solidFill>
                  <a:srgbClr val="141414"/>
                </a:solidFill>
                <a:effectLst/>
                <a:latin typeface="ReithSans"/>
              </a:rPr>
              <a:t>Safer Internet Day 2025</a:t>
            </a:r>
            <a:r>
              <a:rPr lang="en-GB" b="0" i="0">
                <a:solidFill>
                  <a:srgbClr val="141414"/>
                </a:solidFill>
                <a:effectLst/>
                <a:latin typeface="ReithSans"/>
              </a:rPr>
              <a:t>, which is based around the theme: </a:t>
            </a:r>
            <a:r>
              <a:rPr lang="en-GB" b="1" i="0">
                <a:solidFill>
                  <a:srgbClr val="141414"/>
                </a:solidFill>
                <a:effectLst/>
                <a:latin typeface="ReithSans"/>
              </a:rPr>
              <a:t>Too good to be true? Protecting yourself and others from scams online</a:t>
            </a:r>
            <a:endParaRPr lang="en-GB"/>
          </a:p>
        </p:txBody>
      </p:sp>
      <p:sp>
        <p:nvSpPr>
          <p:cNvPr id="4" name="Slide Number Placeholder 3">
            <a:extLst>
              <a:ext uri="{FF2B5EF4-FFF2-40B4-BE49-F238E27FC236}">
                <a16:creationId xmlns:a16="http://schemas.microsoft.com/office/drawing/2014/main" id="{FBF004EC-1254-1805-70D8-3BA7807AD344}"/>
              </a:ext>
            </a:extLst>
          </p:cNvPr>
          <p:cNvSpPr>
            <a:spLocks noGrp="1"/>
          </p:cNvSpPr>
          <p:nvPr>
            <p:ph type="sldNum" sz="quarter" idx="5"/>
          </p:nvPr>
        </p:nvSpPr>
        <p:spPr/>
        <p:txBody>
          <a:bodyPr/>
          <a:lstStyle/>
          <a:p>
            <a:pPr lvl="0"/>
            <a:fld id="{F0C37AD2-F06A-409E-8EBF-2C341FB60573}" type="slidenum">
              <a:rPr lang="en-GB" smtClean="0"/>
              <a:t>8</a:t>
            </a:fld>
            <a:endParaRPr lang="en-GB"/>
          </a:p>
        </p:txBody>
      </p:sp>
    </p:spTree>
    <p:extLst>
      <p:ext uri="{BB962C8B-B14F-4D97-AF65-F5344CB8AC3E}">
        <p14:creationId xmlns:p14="http://schemas.microsoft.com/office/powerpoint/2010/main" val="2680474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0FC4C-92F6-21BF-4D65-3DA053480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2C5D0-46D7-45FC-DD43-DB17BAA14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C3782-1053-E8BB-581D-62DEAC602EE1}"/>
              </a:ext>
            </a:extLst>
          </p:cNvPr>
          <p:cNvSpPr>
            <a:spLocks noGrp="1"/>
          </p:cNvSpPr>
          <p:nvPr>
            <p:ph type="body" idx="1"/>
          </p:nvPr>
        </p:nvSpPr>
        <p:spPr/>
        <p:txBody>
          <a:bodyPr/>
          <a:lstStyle/>
          <a:p>
            <a:r>
              <a:rPr lang="en-GB"/>
              <a:t>Use picture to prompt a short discussion – explain importance of security at cashpoints, keeping pin numbers safe.</a:t>
            </a:r>
          </a:p>
          <a:p>
            <a:r>
              <a:rPr lang="en-GB"/>
              <a:t>Go through the things to remember together.</a:t>
            </a:r>
          </a:p>
          <a:p>
            <a:endParaRPr lang="en-GB"/>
          </a:p>
        </p:txBody>
      </p:sp>
      <p:sp>
        <p:nvSpPr>
          <p:cNvPr id="4" name="Slide Number Placeholder 3">
            <a:extLst>
              <a:ext uri="{FF2B5EF4-FFF2-40B4-BE49-F238E27FC236}">
                <a16:creationId xmlns:a16="http://schemas.microsoft.com/office/drawing/2014/main" id="{FBF004EC-1254-1805-70D8-3BA7807AD344}"/>
              </a:ext>
            </a:extLst>
          </p:cNvPr>
          <p:cNvSpPr>
            <a:spLocks noGrp="1"/>
          </p:cNvSpPr>
          <p:nvPr>
            <p:ph type="sldNum" sz="quarter" idx="5"/>
          </p:nvPr>
        </p:nvSpPr>
        <p:spPr/>
        <p:txBody>
          <a:bodyPr/>
          <a:lstStyle/>
          <a:p>
            <a:pPr lvl="0"/>
            <a:fld id="{F0C37AD2-F06A-409E-8EBF-2C341FB60573}" type="slidenum">
              <a:rPr lang="en-GB" smtClean="0"/>
              <a:t>9</a:t>
            </a:fld>
            <a:endParaRPr lang="en-GB"/>
          </a:p>
        </p:txBody>
      </p:sp>
    </p:spTree>
    <p:extLst>
      <p:ext uri="{BB962C8B-B14F-4D97-AF65-F5344CB8AC3E}">
        <p14:creationId xmlns:p14="http://schemas.microsoft.com/office/powerpoint/2010/main" val="533384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0EED-D5B0-5B63-7A0F-52271D238A86}"/>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GB"/>
              <a:t>Click to edit Master title style</a:t>
            </a:r>
          </a:p>
        </p:txBody>
      </p:sp>
      <p:sp>
        <p:nvSpPr>
          <p:cNvPr id="3" name="Subtitle 2">
            <a:extLst>
              <a:ext uri="{FF2B5EF4-FFF2-40B4-BE49-F238E27FC236}">
                <a16:creationId xmlns:a16="http://schemas.microsoft.com/office/drawing/2014/main" id="{38BE2C14-A1EE-AE55-88E8-E39CCE0DBBBA}"/>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GB"/>
              <a:t>Click to edit Master subtitle style</a:t>
            </a:r>
          </a:p>
        </p:txBody>
      </p:sp>
      <p:sp>
        <p:nvSpPr>
          <p:cNvPr id="4" name="Date Placeholder 3">
            <a:extLst>
              <a:ext uri="{FF2B5EF4-FFF2-40B4-BE49-F238E27FC236}">
                <a16:creationId xmlns:a16="http://schemas.microsoft.com/office/drawing/2014/main" id="{8808655E-4558-15DF-5C88-9734D3D2B9DD}"/>
              </a:ext>
            </a:extLst>
          </p:cNvPr>
          <p:cNvSpPr txBox="1">
            <a:spLocks noGrp="1"/>
          </p:cNvSpPr>
          <p:nvPr>
            <p:ph type="dt" sz="half" idx="7"/>
          </p:nvPr>
        </p:nvSpPr>
        <p:spPr/>
        <p:txBody>
          <a:bodyPr/>
          <a:lstStyle>
            <a:lvl1pPr>
              <a:defRPr/>
            </a:lvl1pPr>
          </a:lstStyle>
          <a:p>
            <a:pPr lvl="0"/>
            <a:fld id="{12C60544-A627-42FC-A20A-FE2B7320B6A2}" type="datetime1">
              <a:rPr lang="en-GB"/>
              <a:pPr lvl="0"/>
              <a:t>11/06/2026</a:t>
            </a:fld>
            <a:endParaRPr lang="en-GB"/>
          </a:p>
        </p:txBody>
      </p:sp>
      <p:sp>
        <p:nvSpPr>
          <p:cNvPr id="5" name="Footer Placeholder 4">
            <a:extLst>
              <a:ext uri="{FF2B5EF4-FFF2-40B4-BE49-F238E27FC236}">
                <a16:creationId xmlns:a16="http://schemas.microsoft.com/office/drawing/2014/main" id="{EFB8C264-ED80-BA8B-92BF-4ACB813EE757}"/>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365FD5B-D080-F442-5E4C-46C79D30D04B}"/>
              </a:ext>
            </a:extLst>
          </p:cNvPr>
          <p:cNvSpPr txBox="1">
            <a:spLocks noGrp="1"/>
          </p:cNvSpPr>
          <p:nvPr>
            <p:ph type="sldNum" sz="quarter" idx="8"/>
          </p:nvPr>
        </p:nvSpPr>
        <p:spPr/>
        <p:txBody>
          <a:bodyPr/>
          <a:lstStyle>
            <a:lvl1pPr>
              <a:defRPr/>
            </a:lvl1pPr>
          </a:lstStyle>
          <a:p>
            <a:pPr lvl="0"/>
            <a:fld id="{F009B15D-EC34-4714-A2BC-0848596093BF}" type="slidenum">
              <a:t>‹#›</a:t>
            </a:fld>
            <a:endParaRPr lang="en-GB"/>
          </a:p>
        </p:txBody>
      </p:sp>
    </p:spTree>
    <p:extLst>
      <p:ext uri="{BB962C8B-B14F-4D97-AF65-F5344CB8AC3E}">
        <p14:creationId xmlns:p14="http://schemas.microsoft.com/office/powerpoint/2010/main" val="117130646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0C32-A2D9-A91B-6766-134BBD0846E6}"/>
              </a:ext>
            </a:extLst>
          </p:cNvPr>
          <p:cNvSpPr txBox="1">
            <a:spLocks noGrp="1"/>
          </p:cNvSpPr>
          <p:nvPr>
            <p:ph type="title"/>
          </p:nvPr>
        </p:nvSpPr>
        <p:spPr/>
        <p:txBody>
          <a:bodyPr/>
          <a:lstStyle>
            <a:lvl1pPr>
              <a:defRPr/>
            </a:lvl1pPr>
          </a:lstStyle>
          <a:p>
            <a:pPr lvl="0"/>
            <a:r>
              <a:rPr lang="en-GB"/>
              <a:t>Click to edit Master title style</a:t>
            </a:r>
          </a:p>
        </p:txBody>
      </p:sp>
      <p:sp>
        <p:nvSpPr>
          <p:cNvPr id="3" name="Vertical Text Placeholder 2">
            <a:extLst>
              <a:ext uri="{FF2B5EF4-FFF2-40B4-BE49-F238E27FC236}">
                <a16:creationId xmlns:a16="http://schemas.microsoft.com/office/drawing/2014/main" id="{E4B64464-B920-1A9D-EEC1-18DD7B3B236C}"/>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2009DD0-831C-1885-4C06-943AE57DB0BE}"/>
              </a:ext>
            </a:extLst>
          </p:cNvPr>
          <p:cNvSpPr txBox="1">
            <a:spLocks noGrp="1"/>
          </p:cNvSpPr>
          <p:nvPr>
            <p:ph type="dt" sz="half" idx="7"/>
          </p:nvPr>
        </p:nvSpPr>
        <p:spPr/>
        <p:txBody>
          <a:bodyPr/>
          <a:lstStyle>
            <a:lvl1pPr>
              <a:defRPr/>
            </a:lvl1pPr>
          </a:lstStyle>
          <a:p>
            <a:pPr lvl="0"/>
            <a:fld id="{AEC48B13-E8EC-4A0F-8078-4BC5124074F0}" type="datetime1">
              <a:rPr lang="en-GB"/>
              <a:pPr lvl="0"/>
              <a:t>11/06/2026</a:t>
            </a:fld>
            <a:endParaRPr lang="en-GB"/>
          </a:p>
        </p:txBody>
      </p:sp>
      <p:sp>
        <p:nvSpPr>
          <p:cNvPr id="5" name="Footer Placeholder 4">
            <a:extLst>
              <a:ext uri="{FF2B5EF4-FFF2-40B4-BE49-F238E27FC236}">
                <a16:creationId xmlns:a16="http://schemas.microsoft.com/office/drawing/2014/main" id="{397286B0-2B36-790B-F49B-4C948158BA5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C300AE3-4639-FE84-F6D2-A7D278F5618C}"/>
              </a:ext>
            </a:extLst>
          </p:cNvPr>
          <p:cNvSpPr txBox="1">
            <a:spLocks noGrp="1"/>
          </p:cNvSpPr>
          <p:nvPr>
            <p:ph type="sldNum" sz="quarter" idx="8"/>
          </p:nvPr>
        </p:nvSpPr>
        <p:spPr/>
        <p:txBody>
          <a:bodyPr/>
          <a:lstStyle>
            <a:lvl1pPr>
              <a:defRPr/>
            </a:lvl1pPr>
          </a:lstStyle>
          <a:p>
            <a:pPr lvl="0"/>
            <a:fld id="{6AB3A727-8DAA-4710-B639-AB2037A9BA57}" type="slidenum">
              <a:t>‹#›</a:t>
            </a:fld>
            <a:endParaRPr lang="en-GB"/>
          </a:p>
        </p:txBody>
      </p:sp>
    </p:spTree>
    <p:extLst>
      <p:ext uri="{BB962C8B-B14F-4D97-AF65-F5344CB8AC3E}">
        <p14:creationId xmlns:p14="http://schemas.microsoft.com/office/powerpoint/2010/main" val="53338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6C5E86-4D8A-5C9C-B482-5E2776A2F139}"/>
              </a:ext>
            </a:extLst>
          </p:cNvPr>
          <p:cNvSpPr txBox="1">
            <a:spLocks noGrp="1"/>
          </p:cNvSpPr>
          <p:nvPr>
            <p:ph type="title" orient="vert"/>
          </p:nvPr>
        </p:nvSpPr>
        <p:spPr>
          <a:xfrm>
            <a:off x="8724903" y="365129"/>
            <a:ext cx="2628899" cy="5811834"/>
          </a:xfrm>
        </p:spPr>
        <p:txBody>
          <a:bodyPr vert="eaVert"/>
          <a:lstStyle>
            <a:lvl1pPr>
              <a:defRPr/>
            </a:lvl1pPr>
          </a:lstStyle>
          <a:p>
            <a:pPr lvl="0"/>
            <a:r>
              <a:rPr lang="en-GB"/>
              <a:t>Click to edit Master title style</a:t>
            </a:r>
          </a:p>
        </p:txBody>
      </p:sp>
      <p:sp>
        <p:nvSpPr>
          <p:cNvPr id="3" name="Vertical Text Placeholder 2">
            <a:extLst>
              <a:ext uri="{FF2B5EF4-FFF2-40B4-BE49-F238E27FC236}">
                <a16:creationId xmlns:a16="http://schemas.microsoft.com/office/drawing/2014/main" id="{3DC97EE9-5ED1-A617-3900-12339B3C4327}"/>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E07824-6F7C-4F56-29D7-D88FAE2B2DD6}"/>
              </a:ext>
            </a:extLst>
          </p:cNvPr>
          <p:cNvSpPr txBox="1">
            <a:spLocks noGrp="1"/>
          </p:cNvSpPr>
          <p:nvPr>
            <p:ph type="dt" sz="half" idx="7"/>
          </p:nvPr>
        </p:nvSpPr>
        <p:spPr/>
        <p:txBody>
          <a:bodyPr/>
          <a:lstStyle>
            <a:lvl1pPr>
              <a:defRPr/>
            </a:lvl1pPr>
          </a:lstStyle>
          <a:p>
            <a:pPr lvl="0"/>
            <a:fld id="{3B4FB960-5E54-4F51-92B5-25EB73F2CCD0}" type="datetime1">
              <a:rPr lang="en-GB"/>
              <a:pPr lvl="0"/>
              <a:t>11/06/2026</a:t>
            </a:fld>
            <a:endParaRPr lang="en-GB"/>
          </a:p>
        </p:txBody>
      </p:sp>
      <p:sp>
        <p:nvSpPr>
          <p:cNvPr id="5" name="Footer Placeholder 4">
            <a:extLst>
              <a:ext uri="{FF2B5EF4-FFF2-40B4-BE49-F238E27FC236}">
                <a16:creationId xmlns:a16="http://schemas.microsoft.com/office/drawing/2014/main" id="{1CD1D7DA-C9AF-C045-473D-F2A815831F38}"/>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58038E3-2B98-AD55-498D-6FE6F66DAB16}"/>
              </a:ext>
            </a:extLst>
          </p:cNvPr>
          <p:cNvSpPr txBox="1">
            <a:spLocks noGrp="1"/>
          </p:cNvSpPr>
          <p:nvPr>
            <p:ph type="sldNum" sz="quarter" idx="8"/>
          </p:nvPr>
        </p:nvSpPr>
        <p:spPr/>
        <p:txBody>
          <a:bodyPr/>
          <a:lstStyle>
            <a:lvl1pPr>
              <a:defRPr/>
            </a:lvl1pPr>
          </a:lstStyle>
          <a:p>
            <a:pPr lvl="0"/>
            <a:fld id="{95830154-89BF-44C2-8924-7D1010C0A0FF}" type="slidenum">
              <a:t>‹#›</a:t>
            </a:fld>
            <a:endParaRPr lang="en-GB"/>
          </a:p>
        </p:txBody>
      </p:sp>
    </p:spTree>
    <p:extLst>
      <p:ext uri="{BB962C8B-B14F-4D97-AF65-F5344CB8AC3E}">
        <p14:creationId xmlns:p14="http://schemas.microsoft.com/office/powerpoint/2010/main" val="663485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775D-8A17-024D-EBD6-7E4185285F77}"/>
              </a:ext>
            </a:extLst>
          </p:cNvPr>
          <p:cNvSpPr txBox="1">
            <a:spLocks noGrp="1"/>
          </p:cNvSpPr>
          <p:nvPr>
            <p:ph type="title"/>
          </p:nvPr>
        </p:nvSpPr>
        <p:spPr/>
        <p:txBody>
          <a:bodyPr/>
          <a:lstStyle>
            <a:lvl1pPr>
              <a:defRPr/>
            </a:lvl1pPr>
          </a:lstStyle>
          <a:p>
            <a:pPr lvl="0"/>
            <a:r>
              <a:rPr lang="en-GB"/>
              <a:t>Click to edit Master title style</a:t>
            </a:r>
          </a:p>
        </p:txBody>
      </p:sp>
      <p:sp>
        <p:nvSpPr>
          <p:cNvPr id="3" name="Content Placeholder 2">
            <a:extLst>
              <a:ext uri="{FF2B5EF4-FFF2-40B4-BE49-F238E27FC236}">
                <a16:creationId xmlns:a16="http://schemas.microsoft.com/office/drawing/2014/main" id="{33E52F2E-981F-F46B-4E33-4643D98557A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2AB7747-06A2-44C3-2229-CCEC5DBB02D3}"/>
              </a:ext>
            </a:extLst>
          </p:cNvPr>
          <p:cNvSpPr txBox="1">
            <a:spLocks noGrp="1"/>
          </p:cNvSpPr>
          <p:nvPr>
            <p:ph type="dt" sz="half" idx="7"/>
          </p:nvPr>
        </p:nvSpPr>
        <p:spPr/>
        <p:txBody>
          <a:bodyPr/>
          <a:lstStyle>
            <a:lvl1pPr>
              <a:defRPr/>
            </a:lvl1pPr>
          </a:lstStyle>
          <a:p>
            <a:pPr lvl="0"/>
            <a:fld id="{EA5C52FD-CA8C-491C-8EF2-C726256C503A}" type="datetime1">
              <a:rPr lang="en-GB"/>
              <a:pPr lvl="0"/>
              <a:t>11/06/2026</a:t>
            </a:fld>
            <a:endParaRPr lang="en-GB"/>
          </a:p>
        </p:txBody>
      </p:sp>
      <p:sp>
        <p:nvSpPr>
          <p:cNvPr id="5" name="Footer Placeholder 4">
            <a:extLst>
              <a:ext uri="{FF2B5EF4-FFF2-40B4-BE49-F238E27FC236}">
                <a16:creationId xmlns:a16="http://schemas.microsoft.com/office/drawing/2014/main" id="{D3505314-1706-1350-323D-2B3FC480CFD8}"/>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E3857717-4729-AF2C-653B-CB256133EFAC}"/>
              </a:ext>
            </a:extLst>
          </p:cNvPr>
          <p:cNvSpPr txBox="1">
            <a:spLocks noGrp="1"/>
          </p:cNvSpPr>
          <p:nvPr>
            <p:ph type="sldNum" sz="quarter" idx="8"/>
          </p:nvPr>
        </p:nvSpPr>
        <p:spPr/>
        <p:txBody>
          <a:bodyPr/>
          <a:lstStyle>
            <a:lvl1pPr>
              <a:defRPr/>
            </a:lvl1pPr>
          </a:lstStyle>
          <a:p>
            <a:pPr lvl="0"/>
            <a:fld id="{7D87997A-F022-4EEC-97AC-35805AEA78DE}" type="slidenum">
              <a:t>‹#›</a:t>
            </a:fld>
            <a:endParaRPr lang="en-GB"/>
          </a:p>
        </p:txBody>
      </p:sp>
    </p:spTree>
    <p:extLst>
      <p:ext uri="{BB962C8B-B14F-4D97-AF65-F5344CB8AC3E}">
        <p14:creationId xmlns:p14="http://schemas.microsoft.com/office/powerpoint/2010/main" val="252409701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37B44-4AEB-1836-2F38-1B16BE420519}"/>
              </a:ext>
            </a:extLst>
          </p:cNvPr>
          <p:cNvSpPr txBox="1">
            <a:spLocks noGrp="1"/>
          </p:cNvSpPr>
          <p:nvPr>
            <p:ph type="title"/>
          </p:nvPr>
        </p:nvSpPr>
        <p:spPr>
          <a:xfrm>
            <a:off x="831847" y="1709735"/>
            <a:ext cx="10515600" cy="2852735"/>
          </a:xfrm>
        </p:spPr>
        <p:txBody>
          <a:bodyPr anchor="b"/>
          <a:lstStyle>
            <a:lvl1pPr>
              <a:defRPr sz="6000"/>
            </a:lvl1pPr>
          </a:lstStyle>
          <a:p>
            <a:pPr lvl="0"/>
            <a:r>
              <a:rPr lang="en-GB"/>
              <a:t>Click to edit Master title style</a:t>
            </a:r>
          </a:p>
        </p:txBody>
      </p:sp>
      <p:sp>
        <p:nvSpPr>
          <p:cNvPr id="3" name="Text Placeholder 2">
            <a:extLst>
              <a:ext uri="{FF2B5EF4-FFF2-40B4-BE49-F238E27FC236}">
                <a16:creationId xmlns:a16="http://schemas.microsoft.com/office/drawing/2014/main" id="{337EB29B-FF5B-D72F-C182-0E8B10C4CEB7}"/>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n-GB"/>
              <a:t>Click to edit Master text styles</a:t>
            </a:r>
          </a:p>
        </p:txBody>
      </p:sp>
      <p:sp>
        <p:nvSpPr>
          <p:cNvPr id="4" name="Date Placeholder 3">
            <a:extLst>
              <a:ext uri="{FF2B5EF4-FFF2-40B4-BE49-F238E27FC236}">
                <a16:creationId xmlns:a16="http://schemas.microsoft.com/office/drawing/2014/main" id="{98287EB1-593D-FC4C-A139-D2CA1432CF44}"/>
              </a:ext>
            </a:extLst>
          </p:cNvPr>
          <p:cNvSpPr txBox="1">
            <a:spLocks noGrp="1"/>
          </p:cNvSpPr>
          <p:nvPr>
            <p:ph type="dt" sz="half" idx="7"/>
          </p:nvPr>
        </p:nvSpPr>
        <p:spPr/>
        <p:txBody>
          <a:bodyPr/>
          <a:lstStyle>
            <a:lvl1pPr>
              <a:defRPr/>
            </a:lvl1pPr>
          </a:lstStyle>
          <a:p>
            <a:pPr lvl="0"/>
            <a:fld id="{04C1BD43-3A36-4984-8365-CAB0647605E6}" type="datetime1">
              <a:rPr lang="en-GB"/>
              <a:pPr lvl="0"/>
              <a:t>11/06/2026</a:t>
            </a:fld>
            <a:endParaRPr lang="en-GB"/>
          </a:p>
        </p:txBody>
      </p:sp>
      <p:sp>
        <p:nvSpPr>
          <p:cNvPr id="5" name="Footer Placeholder 4">
            <a:extLst>
              <a:ext uri="{FF2B5EF4-FFF2-40B4-BE49-F238E27FC236}">
                <a16:creationId xmlns:a16="http://schemas.microsoft.com/office/drawing/2014/main" id="{64B43AFF-0ACA-13B2-CCA4-48EF036EDDE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6029177-3A06-2877-DFAF-E227AC2D43FC}"/>
              </a:ext>
            </a:extLst>
          </p:cNvPr>
          <p:cNvSpPr txBox="1">
            <a:spLocks noGrp="1"/>
          </p:cNvSpPr>
          <p:nvPr>
            <p:ph type="sldNum" sz="quarter" idx="8"/>
          </p:nvPr>
        </p:nvSpPr>
        <p:spPr/>
        <p:txBody>
          <a:bodyPr/>
          <a:lstStyle>
            <a:lvl1pPr>
              <a:defRPr/>
            </a:lvl1pPr>
          </a:lstStyle>
          <a:p>
            <a:pPr lvl="0"/>
            <a:fld id="{276D70A3-1A73-44B4-A5C8-6E98EF053EDE}" type="slidenum">
              <a:t>‹#›</a:t>
            </a:fld>
            <a:endParaRPr lang="en-GB"/>
          </a:p>
        </p:txBody>
      </p:sp>
    </p:spTree>
    <p:extLst>
      <p:ext uri="{BB962C8B-B14F-4D97-AF65-F5344CB8AC3E}">
        <p14:creationId xmlns:p14="http://schemas.microsoft.com/office/powerpoint/2010/main" val="203219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3AAAE-673E-3AFF-B1B2-EC8ED823695E}"/>
              </a:ext>
            </a:extLst>
          </p:cNvPr>
          <p:cNvSpPr txBox="1">
            <a:spLocks noGrp="1"/>
          </p:cNvSpPr>
          <p:nvPr>
            <p:ph type="title"/>
          </p:nvPr>
        </p:nvSpPr>
        <p:spPr/>
        <p:txBody>
          <a:bodyPr/>
          <a:lstStyle>
            <a:lvl1pPr>
              <a:defRPr/>
            </a:lvl1pPr>
          </a:lstStyle>
          <a:p>
            <a:pPr lvl="0"/>
            <a:r>
              <a:rPr lang="en-GB"/>
              <a:t>Click to edit Master title style</a:t>
            </a:r>
          </a:p>
        </p:txBody>
      </p:sp>
      <p:sp>
        <p:nvSpPr>
          <p:cNvPr id="3" name="Content Placeholder 2">
            <a:extLst>
              <a:ext uri="{FF2B5EF4-FFF2-40B4-BE49-F238E27FC236}">
                <a16:creationId xmlns:a16="http://schemas.microsoft.com/office/drawing/2014/main" id="{265984D0-6AFF-B2BB-30CE-C4FE99FCD2D2}"/>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6A96BEE-4F2E-3AEE-A2EE-C52E8CCCE2C0}"/>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DE42D71-B15B-EBD7-D688-06BC363F939A}"/>
              </a:ext>
            </a:extLst>
          </p:cNvPr>
          <p:cNvSpPr txBox="1">
            <a:spLocks noGrp="1"/>
          </p:cNvSpPr>
          <p:nvPr>
            <p:ph type="dt" sz="half" idx="7"/>
          </p:nvPr>
        </p:nvSpPr>
        <p:spPr/>
        <p:txBody>
          <a:bodyPr/>
          <a:lstStyle>
            <a:lvl1pPr>
              <a:defRPr/>
            </a:lvl1pPr>
          </a:lstStyle>
          <a:p>
            <a:pPr lvl="0"/>
            <a:fld id="{21EF9192-988B-4173-A4C9-87050AD8FF3D}" type="datetime1">
              <a:rPr lang="en-GB"/>
              <a:pPr lvl="0"/>
              <a:t>11/06/2026</a:t>
            </a:fld>
            <a:endParaRPr lang="en-GB"/>
          </a:p>
        </p:txBody>
      </p:sp>
      <p:sp>
        <p:nvSpPr>
          <p:cNvPr id="6" name="Footer Placeholder 5">
            <a:extLst>
              <a:ext uri="{FF2B5EF4-FFF2-40B4-BE49-F238E27FC236}">
                <a16:creationId xmlns:a16="http://schemas.microsoft.com/office/drawing/2014/main" id="{D56BEB96-CD33-6C17-FC3B-968400E833BE}"/>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049492D3-E593-D297-076C-76FBC94D61AF}"/>
              </a:ext>
            </a:extLst>
          </p:cNvPr>
          <p:cNvSpPr txBox="1">
            <a:spLocks noGrp="1"/>
          </p:cNvSpPr>
          <p:nvPr>
            <p:ph type="sldNum" sz="quarter" idx="8"/>
          </p:nvPr>
        </p:nvSpPr>
        <p:spPr/>
        <p:txBody>
          <a:bodyPr/>
          <a:lstStyle>
            <a:lvl1pPr>
              <a:defRPr/>
            </a:lvl1pPr>
          </a:lstStyle>
          <a:p>
            <a:pPr lvl="0"/>
            <a:fld id="{7B5D0F4F-A1FC-4EAD-A737-37AADF0DEC1B}" type="slidenum">
              <a:t>‹#›</a:t>
            </a:fld>
            <a:endParaRPr lang="en-GB"/>
          </a:p>
        </p:txBody>
      </p:sp>
    </p:spTree>
    <p:extLst>
      <p:ext uri="{BB962C8B-B14F-4D97-AF65-F5344CB8AC3E}">
        <p14:creationId xmlns:p14="http://schemas.microsoft.com/office/powerpoint/2010/main" val="112976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DD1C-DE50-CB16-83AB-AB9F1AA95492}"/>
              </a:ext>
            </a:extLst>
          </p:cNvPr>
          <p:cNvSpPr txBox="1">
            <a:spLocks noGrp="1"/>
          </p:cNvSpPr>
          <p:nvPr>
            <p:ph type="title"/>
          </p:nvPr>
        </p:nvSpPr>
        <p:spPr>
          <a:xfrm>
            <a:off x="839784" y="365129"/>
            <a:ext cx="10515600" cy="1325559"/>
          </a:xfrm>
        </p:spPr>
        <p:txBody>
          <a:bodyPr/>
          <a:lstStyle>
            <a:lvl1pPr>
              <a:defRPr/>
            </a:lvl1pPr>
          </a:lstStyle>
          <a:p>
            <a:pPr lvl="0"/>
            <a:r>
              <a:rPr lang="en-GB"/>
              <a:t>Click to edit Master title style</a:t>
            </a:r>
          </a:p>
        </p:txBody>
      </p:sp>
      <p:sp>
        <p:nvSpPr>
          <p:cNvPr id="3" name="Text Placeholder 2">
            <a:extLst>
              <a:ext uri="{FF2B5EF4-FFF2-40B4-BE49-F238E27FC236}">
                <a16:creationId xmlns:a16="http://schemas.microsoft.com/office/drawing/2014/main" id="{97BBC0DB-DFA0-EE0C-347B-90FF38D45DBF}"/>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GB"/>
              <a:t>Click to edit Master text styles</a:t>
            </a:r>
          </a:p>
        </p:txBody>
      </p:sp>
      <p:sp>
        <p:nvSpPr>
          <p:cNvPr id="4" name="Content Placeholder 3">
            <a:extLst>
              <a:ext uri="{FF2B5EF4-FFF2-40B4-BE49-F238E27FC236}">
                <a16:creationId xmlns:a16="http://schemas.microsoft.com/office/drawing/2014/main" id="{F1CBDFF2-72B1-D032-3AF0-ACE1EFF788E6}"/>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922782C-218C-CD2B-CE81-70ABD1BA985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GB"/>
              <a:t>Click to edit Master text styles</a:t>
            </a:r>
          </a:p>
        </p:txBody>
      </p:sp>
      <p:sp>
        <p:nvSpPr>
          <p:cNvPr id="6" name="Content Placeholder 5">
            <a:extLst>
              <a:ext uri="{FF2B5EF4-FFF2-40B4-BE49-F238E27FC236}">
                <a16:creationId xmlns:a16="http://schemas.microsoft.com/office/drawing/2014/main" id="{CB712485-FE36-8EF9-538C-E6BA0A5A85AF}"/>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6A2E42E-8F9D-6B9F-6054-6504BDA20006}"/>
              </a:ext>
            </a:extLst>
          </p:cNvPr>
          <p:cNvSpPr txBox="1">
            <a:spLocks noGrp="1"/>
          </p:cNvSpPr>
          <p:nvPr>
            <p:ph type="dt" sz="half" idx="7"/>
          </p:nvPr>
        </p:nvSpPr>
        <p:spPr/>
        <p:txBody>
          <a:bodyPr/>
          <a:lstStyle>
            <a:lvl1pPr>
              <a:defRPr/>
            </a:lvl1pPr>
          </a:lstStyle>
          <a:p>
            <a:pPr lvl="0"/>
            <a:fld id="{C62E99E2-7039-4FEF-A68E-4F19AD887FBA}" type="datetime1">
              <a:rPr lang="en-GB"/>
              <a:pPr lvl="0"/>
              <a:t>11/06/2026</a:t>
            </a:fld>
            <a:endParaRPr lang="en-GB"/>
          </a:p>
        </p:txBody>
      </p:sp>
      <p:sp>
        <p:nvSpPr>
          <p:cNvPr id="8" name="Footer Placeholder 7">
            <a:extLst>
              <a:ext uri="{FF2B5EF4-FFF2-40B4-BE49-F238E27FC236}">
                <a16:creationId xmlns:a16="http://schemas.microsoft.com/office/drawing/2014/main" id="{1B5D3FB6-3AB1-4F92-A7F7-61EE0E53DB31}"/>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166DC40F-5416-25D5-B59A-36AE3278DBA5}"/>
              </a:ext>
            </a:extLst>
          </p:cNvPr>
          <p:cNvSpPr txBox="1">
            <a:spLocks noGrp="1"/>
          </p:cNvSpPr>
          <p:nvPr>
            <p:ph type="sldNum" sz="quarter" idx="8"/>
          </p:nvPr>
        </p:nvSpPr>
        <p:spPr/>
        <p:txBody>
          <a:bodyPr/>
          <a:lstStyle>
            <a:lvl1pPr>
              <a:defRPr/>
            </a:lvl1pPr>
          </a:lstStyle>
          <a:p>
            <a:pPr lvl="0"/>
            <a:fld id="{0B73FCB8-958E-49E0-876E-4E90129566F6}" type="slidenum">
              <a:t>‹#›</a:t>
            </a:fld>
            <a:endParaRPr lang="en-GB"/>
          </a:p>
        </p:txBody>
      </p:sp>
    </p:spTree>
    <p:extLst>
      <p:ext uri="{BB962C8B-B14F-4D97-AF65-F5344CB8AC3E}">
        <p14:creationId xmlns:p14="http://schemas.microsoft.com/office/powerpoint/2010/main" val="262530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3C0B-40C7-C918-27CF-25281F4B72A6}"/>
              </a:ext>
            </a:extLst>
          </p:cNvPr>
          <p:cNvSpPr txBox="1">
            <a:spLocks noGrp="1"/>
          </p:cNvSpPr>
          <p:nvPr>
            <p:ph type="title"/>
          </p:nvPr>
        </p:nvSpPr>
        <p:spPr/>
        <p:txBody>
          <a:bodyPr/>
          <a:lstStyle>
            <a:lvl1pPr>
              <a:defRPr/>
            </a:lvl1pPr>
          </a:lstStyle>
          <a:p>
            <a:pPr lvl="0"/>
            <a:r>
              <a:rPr lang="en-GB"/>
              <a:t>Click to edit Master title style</a:t>
            </a:r>
          </a:p>
        </p:txBody>
      </p:sp>
      <p:sp>
        <p:nvSpPr>
          <p:cNvPr id="3" name="Date Placeholder 2">
            <a:extLst>
              <a:ext uri="{FF2B5EF4-FFF2-40B4-BE49-F238E27FC236}">
                <a16:creationId xmlns:a16="http://schemas.microsoft.com/office/drawing/2014/main" id="{CCADDF9E-D3BD-58CD-5660-C3BB8DDD841E}"/>
              </a:ext>
            </a:extLst>
          </p:cNvPr>
          <p:cNvSpPr txBox="1">
            <a:spLocks noGrp="1"/>
          </p:cNvSpPr>
          <p:nvPr>
            <p:ph type="dt" sz="half" idx="7"/>
          </p:nvPr>
        </p:nvSpPr>
        <p:spPr/>
        <p:txBody>
          <a:bodyPr/>
          <a:lstStyle>
            <a:lvl1pPr>
              <a:defRPr/>
            </a:lvl1pPr>
          </a:lstStyle>
          <a:p>
            <a:pPr lvl="0"/>
            <a:fld id="{C14BDFCE-7F1B-405D-9E5A-04891AD09322}" type="datetime1">
              <a:rPr lang="en-GB"/>
              <a:pPr lvl="0"/>
              <a:t>11/06/2026</a:t>
            </a:fld>
            <a:endParaRPr lang="en-GB"/>
          </a:p>
        </p:txBody>
      </p:sp>
      <p:sp>
        <p:nvSpPr>
          <p:cNvPr id="4" name="Footer Placeholder 3">
            <a:extLst>
              <a:ext uri="{FF2B5EF4-FFF2-40B4-BE49-F238E27FC236}">
                <a16:creationId xmlns:a16="http://schemas.microsoft.com/office/drawing/2014/main" id="{87217477-1CDA-FA9C-92AF-9E9092F13FC3}"/>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2E39972B-F1CF-FE8B-813D-52AF0961574C}"/>
              </a:ext>
            </a:extLst>
          </p:cNvPr>
          <p:cNvSpPr txBox="1">
            <a:spLocks noGrp="1"/>
          </p:cNvSpPr>
          <p:nvPr>
            <p:ph type="sldNum" sz="quarter" idx="8"/>
          </p:nvPr>
        </p:nvSpPr>
        <p:spPr/>
        <p:txBody>
          <a:bodyPr/>
          <a:lstStyle>
            <a:lvl1pPr>
              <a:defRPr/>
            </a:lvl1pPr>
          </a:lstStyle>
          <a:p>
            <a:pPr lvl="0"/>
            <a:fld id="{833079E4-F00E-4DA8-8D0D-082E53688BE3}" type="slidenum">
              <a:t>‹#›</a:t>
            </a:fld>
            <a:endParaRPr lang="en-GB"/>
          </a:p>
        </p:txBody>
      </p:sp>
    </p:spTree>
    <p:extLst>
      <p:ext uri="{BB962C8B-B14F-4D97-AF65-F5344CB8AC3E}">
        <p14:creationId xmlns:p14="http://schemas.microsoft.com/office/powerpoint/2010/main" val="404260355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C2C7D2-61A6-F44C-77B2-8172CB192EA9}"/>
              </a:ext>
            </a:extLst>
          </p:cNvPr>
          <p:cNvSpPr txBox="1">
            <a:spLocks noGrp="1"/>
          </p:cNvSpPr>
          <p:nvPr>
            <p:ph type="dt" sz="half" idx="7"/>
          </p:nvPr>
        </p:nvSpPr>
        <p:spPr/>
        <p:txBody>
          <a:bodyPr/>
          <a:lstStyle>
            <a:lvl1pPr>
              <a:defRPr/>
            </a:lvl1pPr>
          </a:lstStyle>
          <a:p>
            <a:pPr lvl="0"/>
            <a:fld id="{CF673EAF-EB22-4776-B0CE-AC82E47BBD13}" type="datetime1">
              <a:rPr lang="en-GB"/>
              <a:pPr lvl="0"/>
              <a:t>11/06/2026</a:t>
            </a:fld>
            <a:endParaRPr lang="en-GB"/>
          </a:p>
        </p:txBody>
      </p:sp>
      <p:sp>
        <p:nvSpPr>
          <p:cNvPr id="3" name="Footer Placeholder 2">
            <a:extLst>
              <a:ext uri="{FF2B5EF4-FFF2-40B4-BE49-F238E27FC236}">
                <a16:creationId xmlns:a16="http://schemas.microsoft.com/office/drawing/2014/main" id="{FD927B2B-0E52-F369-9C20-2B6A18781565}"/>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F4DE7D8E-9FDB-D213-CD9B-81CCE764D915}"/>
              </a:ext>
            </a:extLst>
          </p:cNvPr>
          <p:cNvSpPr txBox="1">
            <a:spLocks noGrp="1"/>
          </p:cNvSpPr>
          <p:nvPr>
            <p:ph type="sldNum" sz="quarter" idx="8"/>
          </p:nvPr>
        </p:nvSpPr>
        <p:spPr/>
        <p:txBody>
          <a:bodyPr/>
          <a:lstStyle>
            <a:lvl1pPr>
              <a:defRPr/>
            </a:lvl1pPr>
          </a:lstStyle>
          <a:p>
            <a:pPr lvl="0"/>
            <a:fld id="{C23BB1C2-AA4F-4F67-95E1-0E4769448A8A}" type="slidenum">
              <a:t>‹#›</a:t>
            </a:fld>
            <a:endParaRPr lang="en-GB"/>
          </a:p>
        </p:txBody>
      </p:sp>
    </p:spTree>
    <p:extLst>
      <p:ext uri="{BB962C8B-B14F-4D97-AF65-F5344CB8AC3E}">
        <p14:creationId xmlns:p14="http://schemas.microsoft.com/office/powerpoint/2010/main" val="94251159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94C8-EF08-5369-85AB-1A038FF24225}"/>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p>
        </p:txBody>
      </p:sp>
      <p:sp>
        <p:nvSpPr>
          <p:cNvPr id="3" name="Content Placeholder 2">
            <a:extLst>
              <a:ext uri="{FF2B5EF4-FFF2-40B4-BE49-F238E27FC236}">
                <a16:creationId xmlns:a16="http://schemas.microsoft.com/office/drawing/2014/main" id="{9F41E72D-B427-1E4E-4A15-7DB12DD02B92}"/>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3A1B70D-834B-F1B8-6D53-BA21A51D911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F503D9A2-FEC4-45B7-AEBF-D7BB2754AE1E}"/>
              </a:ext>
            </a:extLst>
          </p:cNvPr>
          <p:cNvSpPr txBox="1">
            <a:spLocks noGrp="1"/>
          </p:cNvSpPr>
          <p:nvPr>
            <p:ph type="dt" sz="half" idx="7"/>
          </p:nvPr>
        </p:nvSpPr>
        <p:spPr/>
        <p:txBody>
          <a:bodyPr/>
          <a:lstStyle>
            <a:lvl1pPr>
              <a:defRPr/>
            </a:lvl1pPr>
          </a:lstStyle>
          <a:p>
            <a:pPr lvl="0"/>
            <a:fld id="{E7876D11-C40F-4BB0-AF5B-6135F2FDB14A}" type="datetime1">
              <a:rPr lang="en-GB"/>
              <a:pPr lvl="0"/>
              <a:t>11/06/2026</a:t>
            </a:fld>
            <a:endParaRPr lang="en-GB"/>
          </a:p>
        </p:txBody>
      </p:sp>
      <p:sp>
        <p:nvSpPr>
          <p:cNvPr id="6" name="Footer Placeholder 5">
            <a:extLst>
              <a:ext uri="{FF2B5EF4-FFF2-40B4-BE49-F238E27FC236}">
                <a16:creationId xmlns:a16="http://schemas.microsoft.com/office/drawing/2014/main" id="{C0D0BA57-168E-5FA3-7C81-8C60CD436FF2}"/>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C667E23A-41C3-02BB-427C-D157101EE138}"/>
              </a:ext>
            </a:extLst>
          </p:cNvPr>
          <p:cNvSpPr txBox="1">
            <a:spLocks noGrp="1"/>
          </p:cNvSpPr>
          <p:nvPr>
            <p:ph type="sldNum" sz="quarter" idx="8"/>
          </p:nvPr>
        </p:nvSpPr>
        <p:spPr/>
        <p:txBody>
          <a:bodyPr/>
          <a:lstStyle>
            <a:lvl1pPr>
              <a:defRPr/>
            </a:lvl1pPr>
          </a:lstStyle>
          <a:p>
            <a:pPr lvl="0"/>
            <a:fld id="{916A8826-D7D1-4F0E-AC51-449F865CE787}" type="slidenum">
              <a:t>‹#›</a:t>
            </a:fld>
            <a:endParaRPr lang="en-GB"/>
          </a:p>
        </p:txBody>
      </p:sp>
    </p:spTree>
    <p:extLst>
      <p:ext uri="{BB962C8B-B14F-4D97-AF65-F5344CB8AC3E}">
        <p14:creationId xmlns:p14="http://schemas.microsoft.com/office/powerpoint/2010/main" val="3384799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0B25-7829-1CA7-3E66-AC30E1B89291}"/>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p>
        </p:txBody>
      </p:sp>
      <p:sp>
        <p:nvSpPr>
          <p:cNvPr id="3" name="Picture Placeholder 2">
            <a:extLst>
              <a:ext uri="{FF2B5EF4-FFF2-40B4-BE49-F238E27FC236}">
                <a16:creationId xmlns:a16="http://schemas.microsoft.com/office/drawing/2014/main" id="{4794CBD7-F398-7FAB-F866-AA4623FC579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GB"/>
          </a:p>
        </p:txBody>
      </p:sp>
      <p:sp>
        <p:nvSpPr>
          <p:cNvPr id="4" name="Text Placeholder 3">
            <a:extLst>
              <a:ext uri="{FF2B5EF4-FFF2-40B4-BE49-F238E27FC236}">
                <a16:creationId xmlns:a16="http://schemas.microsoft.com/office/drawing/2014/main" id="{28790687-FA68-6DFE-D777-C34A81CFD68B}"/>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37F6015F-6DAF-5DBA-7C34-82B1AF6561EB}"/>
              </a:ext>
            </a:extLst>
          </p:cNvPr>
          <p:cNvSpPr txBox="1">
            <a:spLocks noGrp="1"/>
          </p:cNvSpPr>
          <p:nvPr>
            <p:ph type="dt" sz="half" idx="7"/>
          </p:nvPr>
        </p:nvSpPr>
        <p:spPr/>
        <p:txBody>
          <a:bodyPr/>
          <a:lstStyle>
            <a:lvl1pPr>
              <a:defRPr/>
            </a:lvl1pPr>
          </a:lstStyle>
          <a:p>
            <a:pPr lvl="0"/>
            <a:fld id="{FC46F125-A4D1-43AF-BC13-831BF9CA9483}" type="datetime1">
              <a:rPr lang="en-GB"/>
              <a:pPr lvl="0"/>
              <a:t>11/06/2026</a:t>
            </a:fld>
            <a:endParaRPr lang="en-GB"/>
          </a:p>
        </p:txBody>
      </p:sp>
      <p:sp>
        <p:nvSpPr>
          <p:cNvPr id="6" name="Footer Placeholder 5">
            <a:extLst>
              <a:ext uri="{FF2B5EF4-FFF2-40B4-BE49-F238E27FC236}">
                <a16:creationId xmlns:a16="http://schemas.microsoft.com/office/drawing/2014/main" id="{05287447-3ED5-67F1-F971-09FE06639338}"/>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5286F71F-1914-A878-2252-C648A6D6D7F9}"/>
              </a:ext>
            </a:extLst>
          </p:cNvPr>
          <p:cNvSpPr txBox="1">
            <a:spLocks noGrp="1"/>
          </p:cNvSpPr>
          <p:nvPr>
            <p:ph type="sldNum" sz="quarter" idx="8"/>
          </p:nvPr>
        </p:nvSpPr>
        <p:spPr/>
        <p:txBody>
          <a:bodyPr/>
          <a:lstStyle>
            <a:lvl1pPr>
              <a:defRPr/>
            </a:lvl1pPr>
          </a:lstStyle>
          <a:p>
            <a:pPr lvl="0"/>
            <a:fld id="{FDA7346C-E564-481C-9482-A48FD0C07B10}" type="slidenum">
              <a:t>‹#›</a:t>
            </a:fld>
            <a:endParaRPr lang="en-GB"/>
          </a:p>
        </p:txBody>
      </p:sp>
    </p:spTree>
    <p:extLst>
      <p:ext uri="{BB962C8B-B14F-4D97-AF65-F5344CB8AC3E}">
        <p14:creationId xmlns:p14="http://schemas.microsoft.com/office/powerpoint/2010/main" val="1261040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D2EA38-F6B4-F56D-76CF-7F8CD3BBA79D}"/>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p>
        </p:txBody>
      </p:sp>
      <p:sp>
        <p:nvSpPr>
          <p:cNvPr id="3" name="Text Placeholder 2">
            <a:extLst>
              <a:ext uri="{FF2B5EF4-FFF2-40B4-BE49-F238E27FC236}">
                <a16:creationId xmlns:a16="http://schemas.microsoft.com/office/drawing/2014/main" id="{A4625176-9A81-9DEB-2763-A1003C34A0F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BAC5CF9-BA28-AF19-E113-516496AC08EB}"/>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fld id="{1E0D0BC1-94D5-4C82-A455-047E6F18EC5E}" type="datetime1">
              <a:rPr lang="en-GB"/>
              <a:pPr lvl="0"/>
              <a:t>11/06/2026</a:t>
            </a:fld>
            <a:endParaRPr lang="en-GB"/>
          </a:p>
        </p:txBody>
      </p:sp>
      <p:sp>
        <p:nvSpPr>
          <p:cNvPr id="5" name="Footer Placeholder 4">
            <a:extLst>
              <a:ext uri="{FF2B5EF4-FFF2-40B4-BE49-F238E27FC236}">
                <a16:creationId xmlns:a16="http://schemas.microsoft.com/office/drawing/2014/main" id="{A89346FE-EAC5-01D7-1717-BFAC02CE681C}"/>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endParaRPr lang="en-GB"/>
          </a:p>
        </p:txBody>
      </p:sp>
      <p:sp>
        <p:nvSpPr>
          <p:cNvPr id="6" name="Slide Number Placeholder 5">
            <a:extLst>
              <a:ext uri="{FF2B5EF4-FFF2-40B4-BE49-F238E27FC236}">
                <a16:creationId xmlns:a16="http://schemas.microsoft.com/office/drawing/2014/main" id="{82AA471F-F914-3243-11F1-FB27E67013B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fld id="{CAF1C6EE-6693-4D09-B805-09C00A0083C6}"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GB"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www.bbc.co.uk/teach/class-clips-video/articles/zmty8p3"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bbc.co.uk/teach/class-clips-video/articles/zwxs9ty"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s://www.bbc.co.uk/teach/class-clips-video/articles/zxxn46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bbc.co.uk/teach/articles/zpvctcw"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AD109B-B1DF-DA87-3A32-B6C5459E23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0728" y="0"/>
            <a:ext cx="13192727" cy="6858000"/>
          </a:xfrm>
          <a:prstGeom prst="rect">
            <a:avLst/>
          </a:prstGeom>
        </p:spPr>
      </p:pic>
      <p:sp>
        <p:nvSpPr>
          <p:cNvPr id="3" name="Rectangle: Single Corner Rounded 2">
            <a:extLst>
              <a:ext uri="{FF2B5EF4-FFF2-40B4-BE49-F238E27FC236}">
                <a16:creationId xmlns:a16="http://schemas.microsoft.com/office/drawing/2014/main" id="{81C5C49A-8D7B-6E77-08F9-793617A64C6F}"/>
              </a:ext>
            </a:extLst>
          </p:cNvPr>
          <p:cNvSpPr/>
          <p:nvPr/>
        </p:nvSpPr>
        <p:spPr>
          <a:xfrm rot="12595857" flipV="1">
            <a:off x="9216150" y="5244962"/>
            <a:ext cx="5524839" cy="3874284"/>
          </a:xfrm>
          <a:prstGeom prst="round1Rect">
            <a:avLst/>
          </a:prstGeom>
          <a:solidFill>
            <a:srgbClr val="ADDEDD"/>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sz="600"/>
          </a:p>
        </p:txBody>
      </p:sp>
      <p:pic>
        <p:nvPicPr>
          <p:cNvPr id="5" name="Picture 4" descr="A logo with blue text&#10;&#10;AI-generated content may be incorrect.">
            <a:extLst>
              <a:ext uri="{FF2B5EF4-FFF2-40B4-BE49-F238E27FC236}">
                <a16:creationId xmlns:a16="http://schemas.microsoft.com/office/drawing/2014/main" id="{277D12E5-99DF-1CB5-06D1-72211D094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3269" y="5219221"/>
            <a:ext cx="1314232" cy="1194756"/>
          </a:xfrm>
          <a:prstGeom prst="rect">
            <a:avLst/>
          </a:prstGeom>
        </p:spPr>
      </p:pic>
      <p:sp>
        <p:nvSpPr>
          <p:cNvPr id="4" name="Rectangle: Single Corner Rounded 3">
            <a:extLst>
              <a:ext uri="{FF2B5EF4-FFF2-40B4-BE49-F238E27FC236}">
                <a16:creationId xmlns:a16="http://schemas.microsoft.com/office/drawing/2014/main" id="{340318FE-D735-0DCC-2277-13FC07C47261}"/>
              </a:ext>
            </a:extLst>
          </p:cNvPr>
          <p:cNvSpPr/>
          <p:nvPr/>
        </p:nvSpPr>
        <p:spPr>
          <a:xfrm rot="430734" flipV="1">
            <a:off x="-734212" y="-717512"/>
            <a:ext cx="6499982" cy="4673084"/>
          </a:xfrm>
          <a:prstGeom prst="round1Rect">
            <a:avLst/>
          </a:prstGeom>
          <a:solidFill>
            <a:srgbClr val="ADDEDD"/>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16E95B48-629E-DF66-9110-7A0200DDE93D}"/>
              </a:ext>
            </a:extLst>
          </p:cNvPr>
          <p:cNvSpPr txBox="1">
            <a:spLocks/>
          </p:cNvSpPr>
          <p:nvPr/>
        </p:nvSpPr>
        <p:spPr>
          <a:xfrm>
            <a:off x="971240" y="1272876"/>
            <a:ext cx="4064784" cy="1142778"/>
          </a:xfrm>
          <a:prstGeom prst="rect">
            <a:avLst/>
          </a:prstGeom>
          <a:noFill/>
          <a:ln>
            <a:noFill/>
          </a:ln>
        </p:spPr>
        <p:txBody>
          <a:bodyPr vert="horz" wrap="square" lIns="91440" tIns="45720" rIns="91440" bIns="45720" anchor="t" anchorCtr="1" compatLnSpc="1">
            <a:noAutofit/>
          </a:bodyPr>
          <a:lstStyle>
            <a:lvl1pPr marL="0" marR="0" lvl="0" indent="0" algn="ctr" defTabSz="914400" rtl="0" fontAlgn="auto" hangingPunct="1">
              <a:lnSpc>
                <a:spcPct val="90000"/>
              </a:lnSpc>
              <a:spcBef>
                <a:spcPts val="0"/>
              </a:spcBef>
              <a:spcAft>
                <a:spcPts val="0"/>
              </a:spcAft>
              <a:buNone/>
              <a:tabLst/>
              <a:defRPr lang="en-US" sz="2400" b="0" i="0" u="none" strike="noStrike" kern="1200" cap="none" spc="0" baseline="0">
                <a:solidFill>
                  <a:schemeClr val="tx2"/>
                </a:solidFill>
                <a:uFillTx/>
                <a:latin typeface="Poppins SemiBold" pitchFamily="2"/>
                <a:cs typeface="Poppins SemiBold" pitchFamily="2"/>
              </a:defRPr>
            </a:lvl1pPr>
          </a:lstStyle>
          <a:p>
            <a:pPr algn="l"/>
            <a:r>
              <a:rPr lang="en-US" sz="5400">
                <a:latin typeface="Poppins" panose="00000500000000000000" pitchFamily="2" charset="0"/>
                <a:cs typeface="Poppins" panose="00000500000000000000" pitchFamily="2" charset="0"/>
              </a:rPr>
              <a:t>Financial </a:t>
            </a:r>
            <a:r>
              <a:rPr lang="en-US" sz="5400" i="1">
                <a:latin typeface="Roboto Serif 20pt" pitchFamily="2" charset="0"/>
                <a:cs typeface="Roboto Serif 20pt" pitchFamily="2" charset="0"/>
              </a:rPr>
              <a:t>education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9EA7C63E-1EE1-96C5-C160-F5324127A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AB901C-F43F-824B-FEF3-E49663782E3C}"/>
              </a:ext>
            </a:extLst>
          </p:cNvPr>
          <p:cNvSpPr>
            <a:spLocks noGrp="1"/>
          </p:cNvSpPr>
          <p:nvPr>
            <p:ph type="title"/>
          </p:nvPr>
        </p:nvSpPr>
        <p:spPr>
          <a:xfrm>
            <a:off x="1320931" y="3133222"/>
            <a:ext cx="7632889" cy="1325559"/>
          </a:xfrm>
          <a:noFill/>
        </p:spPr>
        <p:txBody>
          <a:bodyPr>
            <a:normAutofit fontScale="90000"/>
          </a:bodyPr>
          <a:lstStyle/>
          <a:p>
            <a:r>
              <a:rPr lang="en-GB" sz="6600" dirty="0">
                <a:solidFill>
                  <a:schemeClr val="bg1"/>
                </a:solidFill>
                <a:latin typeface="Poppins" panose="00000500000000000000" pitchFamily="2" charset="0"/>
                <a:cs typeface="Poppins" panose="00000500000000000000" pitchFamily="2" charset="0"/>
              </a:rPr>
              <a:t>What are </a:t>
            </a:r>
            <a:br>
              <a:rPr lang="en-GB" sz="6600" dirty="0">
                <a:solidFill>
                  <a:schemeClr val="bg1"/>
                </a:solidFill>
                <a:latin typeface="Poppins" panose="00000500000000000000" pitchFamily="2" charset="0"/>
                <a:cs typeface="Poppins" panose="00000500000000000000" pitchFamily="2" charset="0"/>
              </a:rPr>
            </a:br>
            <a:r>
              <a:rPr lang="en-GB" sz="6600" dirty="0">
                <a:solidFill>
                  <a:srgbClr val="ADDEDD"/>
                </a:solidFill>
                <a:latin typeface="Poppins" panose="00000500000000000000" pitchFamily="2" charset="0"/>
                <a:cs typeface="Poppins" panose="00000500000000000000" pitchFamily="2" charset="0"/>
              </a:rPr>
              <a:t>needs</a:t>
            </a:r>
            <a:r>
              <a:rPr lang="en-GB" sz="6600" dirty="0">
                <a:solidFill>
                  <a:schemeClr val="bg1"/>
                </a:solidFill>
                <a:latin typeface="Poppins" panose="00000500000000000000" pitchFamily="2" charset="0"/>
                <a:cs typeface="Poppins" panose="00000500000000000000" pitchFamily="2" charset="0"/>
              </a:rPr>
              <a:t> and </a:t>
            </a:r>
            <a:br>
              <a:rPr lang="en-GB" sz="6600" dirty="0">
                <a:solidFill>
                  <a:schemeClr val="bg1"/>
                </a:solidFill>
                <a:latin typeface="Poppins" panose="00000500000000000000" pitchFamily="2" charset="0"/>
                <a:cs typeface="Poppins" panose="00000500000000000000" pitchFamily="2" charset="0"/>
              </a:rPr>
            </a:br>
            <a:r>
              <a:rPr lang="en-GB" sz="6600" dirty="0">
                <a:solidFill>
                  <a:schemeClr val="bg1"/>
                </a:solidFill>
                <a:latin typeface="Poppins" panose="00000500000000000000" pitchFamily="2" charset="0"/>
                <a:cs typeface="Poppins" panose="00000500000000000000" pitchFamily="2" charset="0"/>
              </a:rPr>
              <a:t>what are </a:t>
            </a:r>
            <a:br>
              <a:rPr lang="en-GB" sz="6600" dirty="0">
                <a:solidFill>
                  <a:schemeClr val="bg1"/>
                </a:solidFill>
                <a:latin typeface="Poppins" panose="00000500000000000000" pitchFamily="2" charset="0"/>
                <a:cs typeface="Poppins" panose="00000500000000000000" pitchFamily="2" charset="0"/>
              </a:rPr>
            </a:br>
            <a:r>
              <a:rPr lang="en-GB" sz="6600" dirty="0">
                <a:solidFill>
                  <a:srgbClr val="ADDEDD"/>
                </a:solidFill>
                <a:latin typeface="Poppins" panose="00000500000000000000" pitchFamily="2" charset="0"/>
                <a:cs typeface="Poppins" panose="00000500000000000000" pitchFamily="2" charset="0"/>
              </a:rPr>
              <a:t>wants</a:t>
            </a:r>
            <a:r>
              <a:rPr lang="en-GB" sz="6600" dirty="0">
                <a:solidFill>
                  <a:schemeClr val="bg1"/>
                </a:solidFill>
                <a:latin typeface="Poppins" panose="00000500000000000000" pitchFamily="2" charset="0"/>
                <a:cs typeface="Poppins" panose="00000500000000000000" pitchFamily="2" charset="0"/>
              </a:rPr>
              <a:t>?</a:t>
            </a:r>
            <a:endParaRPr lang="en-GB" sz="6600" dirty="0">
              <a:solidFill>
                <a:srgbClr val="ADDEDD"/>
              </a:solidFill>
              <a:latin typeface="Poppins" panose="00000500000000000000" pitchFamily="2" charset="0"/>
              <a:cs typeface="Poppins" panose="00000500000000000000" pitchFamily="2" charset="0"/>
            </a:endParaRPr>
          </a:p>
        </p:txBody>
      </p:sp>
      <p:pic>
        <p:nvPicPr>
          <p:cNvPr id="8" name="Picture 7" descr="A blue face with a finger pointing to it&#10;&#10;AI-generated content may be incorrect.">
            <a:extLst>
              <a:ext uri="{FF2B5EF4-FFF2-40B4-BE49-F238E27FC236}">
                <a16:creationId xmlns:a16="http://schemas.microsoft.com/office/drawing/2014/main" id="{5699CC2D-515B-A8C6-2D0B-D43BCBD11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33500"/>
            <a:ext cx="4648200" cy="4648200"/>
          </a:xfrm>
          <a:prstGeom prst="rect">
            <a:avLst/>
          </a:prstGeom>
        </p:spPr>
      </p:pic>
    </p:spTree>
    <p:extLst>
      <p:ext uri="{BB962C8B-B14F-4D97-AF65-F5344CB8AC3E}">
        <p14:creationId xmlns:p14="http://schemas.microsoft.com/office/powerpoint/2010/main" val="2070338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CA38E12-CB55-1858-F7C5-99904BC7576C}"/>
              </a:ext>
            </a:extLst>
          </p:cNvPr>
          <p:cNvGraphicFramePr>
            <a:graphicFrameLocks noGrp="1"/>
          </p:cNvGraphicFramePr>
          <p:nvPr/>
        </p:nvGraphicFramePr>
        <p:xfrm>
          <a:off x="900910" y="767712"/>
          <a:ext cx="6408000" cy="5322575"/>
        </p:xfrm>
        <a:graphic>
          <a:graphicData uri="http://schemas.openxmlformats.org/drawingml/2006/table">
            <a:tbl>
              <a:tblPr firstRow="1" bandRow="1">
                <a:tableStyleId>{5940675A-B579-460E-94D1-54222C63F5DA}</a:tableStyleId>
              </a:tblPr>
              <a:tblGrid>
                <a:gridCol w="1602000">
                  <a:extLst>
                    <a:ext uri="{9D8B030D-6E8A-4147-A177-3AD203B41FA5}">
                      <a16:colId xmlns:a16="http://schemas.microsoft.com/office/drawing/2014/main" val="2777842133"/>
                    </a:ext>
                  </a:extLst>
                </a:gridCol>
                <a:gridCol w="1602000">
                  <a:extLst>
                    <a:ext uri="{9D8B030D-6E8A-4147-A177-3AD203B41FA5}">
                      <a16:colId xmlns:a16="http://schemas.microsoft.com/office/drawing/2014/main" val="1772728575"/>
                    </a:ext>
                  </a:extLst>
                </a:gridCol>
                <a:gridCol w="1602000">
                  <a:extLst>
                    <a:ext uri="{9D8B030D-6E8A-4147-A177-3AD203B41FA5}">
                      <a16:colId xmlns:a16="http://schemas.microsoft.com/office/drawing/2014/main" val="514282220"/>
                    </a:ext>
                  </a:extLst>
                </a:gridCol>
                <a:gridCol w="1602000">
                  <a:extLst>
                    <a:ext uri="{9D8B030D-6E8A-4147-A177-3AD203B41FA5}">
                      <a16:colId xmlns:a16="http://schemas.microsoft.com/office/drawing/2014/main" val="2549877185"/>
                    </a:ext>
                  </a:extLst>
                </a:gridCol>
              </a:tblGrid>
              <a:tr h="1161779">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67370755"/>
                  </a:ext>
                </a:extLst>
              </a:tr>
              <a:tr h="395615">
                <a:tc>
                  <a:txBody>
                    <a:bodyPr/>
                    <a:lstStyle/>
                    <a:p>
                      <a:r>
                        <a:rPr lang="en-GB" sz="900">
                          <a:latin typeface="Poppins" panose="00000500000000000000" pitchFamily="2" charset="0"/>
                          <a:cs typeface="Poppins" panose="00000500000000000000" pitchFamily="2" charset="0"/>
                        </a:rPr>
                        <a:t>Saving for a holiday </a:t>
                      </a:r>
                    </a:p>
                  </a:txBody>
                  <a:tcPr>
                    <a:solidFill>
                      <a:schemeClr val="bg1"/>
                    </a:solidFill>
                  </a:tcPr>
                </a:tc>
                <a:tc>
                  <a:txBody>
                    <a:bodyPr/>
                    <a:lstStyle/>
                    <a:p>
                      <a:r>
                        <a:rPr lang="en-GB" sz="900">
                          <a:latin typeface="Poppins" panose="00000500000000000000" pitchFamily="2" charset="0"/>
                          <a:cs typeface="Poppins" panose="00000500000000000000" pitchFamily="2" charset="0"/>
                        </a:rPr>
                        <a:t>Buying a new game</a:t>
                      </a:r>
                    </a:p>
                  </a:txBody>
                  <a:tcPr>
                    <a:solidFill>
                      <a:schemeClr val="bg1"/>
                    </a:solidFill>
                  </a:tcPr>
                </a:tc>
                <a:tc>
                  <a:txBody>
                    <a:bodyPr/>
                    <a:lstStyle/>
                    <a:p>
                      <a:r>
                        <a:rPr lang="en-GB" sz="900">
                          <a:latin typeface="Poppins" panose="00000500000000000000" pitchFamily="2" charset="0"/>
                          <a:cs typeface="Poppins" panose="00000500000000000000" pitchFamily="2" charset="0"/>
                        </a:rPr>
                        <a:t>Paying your mortgage or rent</a:t>
                      </a:r>
                    </a:p>
                  </a:txBody>
                  <a:tcPr>
                    <a:solidFill>
                      <a:schemeClr val="bg1"/>
                    </a:solidFill>
                  </a:tcPr>
                </a:tc>
                <a:tc>
                  <a:txBody>
                    <a:bodyPr/>
                    <a:lstStyle/>
                    <a:p>
                      <a:r>
                        <a:rPr lang="en-GB" sz="900">
                          <a:latin typeface="Poppins" panose="00000500000000000000" pitchFamily="2" charset="0"/>
                          <a:cs typeface="Poppins" panose="00000500000000000000" pitchFamily="2" charset="0"/>
                        </a:rPr>
                        <a:t>Buying your weekly food</a:t>
                      </a:r>
                    </a:p>
                  </a:txBody>
                  <a:tcPr>
                    <a:solidFill>
                      <a:schemeClr val="bg1"/>
                    </a:solidFill>
                  </a:tcPr>
                </a:tc>
                <a:extLst>
                  <a:ext uri="{0D108BD9-81ED-4DB2-BD59-A6C34878D82A}">
                    <a16:rowId xmlns:a16="http://schemas.microsoft.com/office/drawing/2014/main" val="3268338308"/>
                  </a:ext>
                </a:extLst>
              </a:tr>
              <a:tr h="216000">
                <a:tc gridSpan="4">
                  <a:txBody>
                    <a:bodyPr/>
                    <a:lstStyle/>
                    <a:p>
                      <a:endParaRPr lang="en-GB" sz="600">
                        <a:latin typeface="Poppins" panose="00000500000000000000" pitchFamily="2" charset="0"/>
                        <a:cs typeface="Poppins" panose="00000500000000000000" pitchFamily="2" charset="0"/>
                      </a:endParaRPr>
                    </a:p>
                  </a:txBody>
                  <a:tcPr/>
                </a:tc>
                <a:tc hMerge="1">
                  <a:txBody>
                    <a:bodyPr/>
                    <a:lstStyle/>
                    <a:p>
                      <a:endParaRPr lang="en-GB" sz="1400">
                        <a:latin typeface="Poppins" panose="00000500000000000000" pitchFamily="2" charset="0"/>
                        <a:cs typeface="Poppins" panose="00000500000000000000" pitchFamily="2" charset="0"/>
                      </a:endParaRPr>
                    </a:p>
                  </a:txBody>
                  <a:tcPr/>
                </a:tc>
                <a:tc hMerge="1">
                  <a:txBody>
                    <a:bodyPr/>
                    <a:lstStyle/>
                    <a:p>
                      <a:endParaRPr lang="en-GB" sz="1400">
                        <a:latin typeface="Poppins" panose="00000500000000000000" pitchFamily="2" charset="0"/>
                        <a:cs typeface="Poppins" panose="00000500000000000000" pitchFamily="2" charset="0"/>
                      </a:endParaRPr>
                    </a:p>
                  </a:txBody>
                  <a:tcPr/>
                </a:tc>
                <a:tc hMerge="1">
                  <a:txBody>
                    <a:bodyPr/>
                    <a:lstStyle/>
                    <a:p>
                      <a:endParaRPr lang="en-GB" sz="14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946230343"/>
                  </a:ext>
                </a:extLst>
              </a:tr>
              <a:tr h="121875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61904896"/>
                  </a:ext>
                </a:extLst>
              </a:tr>
              <a:tr h="395615">
                <a:tc>
                  <a:txBody>
                    <a:bodyPr/>
                    <a:lstStyle/>
                    <a:p>
                      <a:r>
                        <a:rPr lang="en-GB" sz="900">
                          <a:latin typeface="Poppins" panose="00000500000000000000" pitchFamily="2" charset="0"/>
                          <a:cs typeface="Poppins" panose="00000500000000000000" pitchFamily="2" charset="0"/>
                        </a:rPr>
                        <a:t>Paying your bills</a:t>
                      </a:r>
                    </a:p>
                  </a:txBody>
                  <a:tcPr>
                    <a:solidFill>
                      <a:schemeClr val="bg1"/>
                    </a:solidFill>
                  </a:tcPr>
                </a:tc>
                <a:tc>
                  <a:txBody>
                    <a:bodyPr/>
                    <a:lstStyle/>
                    <a:p>
                      <a:r>
                        <a:rPr lang="en-GB" sz="900">
                          <a:latin typeface="Poppins" panose="00000500000000000000" pitchFamily="2" charset="0"/>
                          <a:cs typeface="Poppins" panose="00000500000000000000" pitchFamily="2" charset="0"/>
                        </a:rPr>
                        <a:t>Buying a train ticket to get to work.</a:t>
                      </a:r>
                    </a:p>
                  </a:txBody>
                  <a:tcPr>
                    <a:solidFill>
                      <a:schemeClr val="bg1"/>
                    </a:solidFill>
                  </a:tcPr>
                </a:tc>
                <a:tc>
                  <a:txBody>
                    <a:bodyPr/>
                    <a:lstStyle/>
                    <a:p>
                      <a:r>
                        <a:rPr lang="en-GB" sz="900">
                          <a:latin typeface="Poppins" panose="00000500000000000000" pitchFamily="2" charset="0"/>
                          <a:cs typeface="Poppins" panose="00000500000000000000" pitchFamily="2" charset="0"/>
                        </a:rPr>
                        <a:t>Save for emergencies like repairs</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Poppins" panose="00000500000000000000" pitchFamily="2" charset="0"/>
                          <a:cs typeface="Poppins" panose="00000500000000000000" pitchFamily="2" charset="0"/>
                        </a:rPr>
                        <a:t>Take out pizza</a:t>
                      </a:r>
                    </a:p>
                    <a:p>
                      <a:endParaRPr lang="en-GB" sz="900">
                        <a:latin typeface="Poppins" panose="00000500000000000000" pitchFamily="2" charset="0"/>
                        <a:cs typeface="Poppins" panose="00000500000000000000" pitchFamily="2" charset="0"/>
                      </a:endParaRPr>
                    </a:p>
                  </a:txBody>
                  <a:tcPr>
                    <a:solidFill>
                      <a:schemeClr val="bg1"/>
                    </a:solidFill>
                  </a:tcPr>
                </a:tc>
                <a:extLst>
                  <a:ext uri="{0D108BD9-81ED-4DB2-BD59-A6C34878D82A}">
                    <a16:rowId xmlns:a16="http://schemas.microsoft.com/office/drawing/2014/main" val="1455703424"/>
                  </a:ext>
                </a:extLst>
              </a:tr>
              <a:tr h="182592">
                <a:tc gridSpan="4">
                  <a:txBody>
                    <a:bodyPr/>
                    <a:lstStyle/>
                    <a:p>
                      <a:endParaRPr lang="en-GB" sz="600">
                        <a:latin typeface="Poppins" panose="00000500000000000000" pitchFamily="2" charset="0"/>
                        <a:cs typeface="Poppins" panose="00000500000000000000" pitchFamily="2" charset="0"/>
                      </a:endParaRPr>
                    </a:p>
                  </a:txBody>
                  <a:tcPr/>
                </a:tc>
                <a:tc hMerge="1">
                  <a:txBody>
                    <a:bodyPr/>
                    <a:lstStyle/>
                    <a:p>
                      <a:endParaRPr lang="en-GB" sz="600">
                        <a:latin typeface="Poppins" panose="00000500000000000000" pitchFamily="2" charset="0"/>
                        <a:cs typeface="Poppins" panose="00000500000000000000" pitchFamily="2" charset="0"/>
                      </a:endParaRPr>
                    </a:p>
                  </a:txBody>
                  <a:tcPr/>
                </a:tc>
                <a:tc hMerge="1">
                  <a:txBody>
                    <a:bodyPr/>
                    <a:lstStyle/>
                    <a:p>
                      <a:endParaRPr lang="en-GB" sz="600">
                        <a:latin typeface="Poppins" panose="00000500000000000000" pitchFamily="2" charset="0"/>
                        <a:cs typeface="Poppins" panose="00000500000000000000" pitchFamily="2" charset="0"/>
                      </a:endParaRPr>
                    </a:p>
                  </a:txBody>
                  <a:tcPr/>
                </a:tc>
                <a:tc hMerge="1">
                  <a:txBody>
                    <a:bodyPr/>
                    <a:lstStyle/>
                    <a:p>
                      <a:endParaRPr lang="en-GB" sz="6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906158871"/>
                  </a:ext>
                </a:extLst>
              </a:tr>
              <a:tr h="135592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06374616"/>
                  </a:ext>
                </a:extLst>
              </a:tr>
              <a:tr h="396000">
                <a:tc>
                  <a:txBody>
                    <a:bodyPr/>
                    <a:lstStyle/>
                    <a:p>
                      <a:r>
                        <a:rPr lang="en-GB" sz="900">
                          <a:latin typeface="Poppins" panose="00000500000000000000" pitchFamily="2" charset="0"/>
                          <a:cs typeface="Poppins" panose="00000500000000000000" pitchFamily="2" charset="0"/>
                        </a:rPr>
                        <a:t>Save up a deposit for a house</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Poppins" panose="00000500000000000000" pitchFamily="2" charset="0"/>
                          <a:cs typeface="Poppins" panose="00000500000000000000" pitchFamily="2" charset="0"/>
                        </a:rPr>
                        <a:t>TV subscriptions</a:t>
                      </a:r>
                    </a:p>
                    <a:p>
                      <a:endParaRPr lang="en-GB" sz="900">
                        <a:latin typeface="Poppins" panose="00000500000000000000" pitchFamily="2" charset="0"/>
                        <a:cs typeface="Poppins" panose="00000500000000000000" pitchFamily="2" charset="0"/>
                      </a:endParaRPr>
                    </a:p>
                  </a:txBody>
                  <a:tcPr>
                    <a:solidFill>
                      <a:schemeClr val="bg1"/>
                    </a:solidFill>
                  </a:tcPr>
                </a:tc>
                <a:tc>
                  <a:txBody>
                    <a:bodyPr/>
                    <a:lstStyle/>
                    <a:p>
                      <a:r>
                        <a:rPr lang="en-GB" sz="900">
                          <a:latin typeface="Poppins" panose="00000500000000000000" pitchFamily="2" charset="0"/>
                          <a:cs typeface="Poppins" panose="00000500000000000000" pitchFamily="2" charset="0"/>
                        </a:rPr>
                        <a:t>Caring for pets - costs</a:t>
                      </a:r>
                    </a:p>
                  </a:txBody>
                  <a:tcPr>
                    <a:solidFill>
                      <a:schemeClr val="bg1"/>
                    </a:solidFill>
                  </a:tcPr>
                </a:tc>
                <a:tc>
                  <a:txBody>
                    <a:bodyPr/>
                    <a:lstStyle/>
                    <a:p>
                      <a:r>
                        <a:rPr lang="en-GB" sz="900">
                          <a:latin typeface="Poppins" panose="00000500000000000000" pitchFamily="2" charset="0"/>
                          <a:cs typeface="Poppins" panose="00000500000000000000" pitchFamily="2" charset="0"/>
                        </a:rPr>
                        <a:t>Trip to a theme park</a:t>
                      </a:r>
                    </a:p>
                  </a:txBody>
                  <a:tcPr>
                    <a:solidFill>
                      <a:schemeClr val="bg1"/>
                    </a:solidFill>
                  </a:tcPr>
                </a:tc>
                <a:extLst>
                  <a:ext uri="{0D108BD9-81ED-4DB2-BD59-A6C34878D82A}">
                    <a16:rowId xmlns:a16="http://schemas.microsoft.com/office/drawing/2014/main" val="824462337"/>
                  </a:ext>
                </a:extLst>
              </a:tr>
            </a:tbl>
          </a:graphicData>
        </a:graphic>
      </p:graphicFrame>
      <p:pic>
        <p:nvPicPr>
          <p:cNvPr id="5" name="Picture 4" descr="Wing seen from aeroplane window">
            <a:extLst>
              <a:ext uri="{FF2B5EF4-FFF2-40B4-BE49-F238E27FC236}">
                <a16:creationId xmlns:a16="http://schemas.microsoft.com/office/drawing/2014/main" id="{2C22A95B-952C-31CA-D40F-DC9E2C3FF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06" y="767710"/>
            <a:ext cx="1502607" cy="1126956"/>
          </a:xfrm>
          <a:prstGeom prst="rect">
            <a:avLst/>
          </a:prstGeom>
        </p:spPr>
      </p:pic>
      <p:pic>
        <p:nvPicPr>
          <p:cNvPr id="7" name="Picture 6" descr="Child seated indoors, wearing earring, long sleeve top and jeans, holding gaming console and laughing">
            <a:extLst>
              <a:ext uri="{FF2B5EF4-FFF2-40B4-BE49-F238E27FC236}">
                <a16:creationId xmlns:a16="http://schemas.microsoft.com/office/drawing/2014/main" id="{DB4FEBF3-EE36-5B6C-7AB8-E72A55AA2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2048" y="767710"/>
            <a:ext cx="1541668" cy="1156251"/>
          </a:xfrm>
          <a:prstGeom prst="rect">
            <a:avLst/>
          </a:prstGeom>
        </p:spPr>
      </p:pic>
      <p:sp>
        <p:nvSpPr>
          <p:cNvPr id="8" name="Freeform 5">
            <a:extLst>
              <a:ext uri="{FF2B5EF4-FFF2-40B4-BE49-F238E27FC236}">
                <a16:creationId xmlns:a16="http://schemas.microsoft.com/office/drawing/2014/main" id="{4AE21F19-4605-E0FD-12C3-09980A45283D}"/>
              </a:ext>
            </a:extLst>
          </p:cNvPr>
          <p:cNvSpPr/>
          <p:nvPr/>
        </p:nvSpPr>
        <p:spPr>
          <a:xfrm>
            <a:off x="4166710" y="767712"/>
            <a:ext cx="1518392" cy="1156251"/>
          </a:xfrm>
          <a:custGeom>
            <a:avLst/>
            <a:gdLst/>
            <a:ahLst/>
            <a:cxnLst/>
            <a:rect l="l" t="t" r="r" b="b"/>
            <a:pathLst>
              <a:path w="6066880" h="4042059">
                <a:moveTo>
                  <a:pt x="0" y="0"/>
                </a:moveTo>
                <a:lnTo>
                  <a:pt x="6066880" y="0"/>
                </a:lnTo>
                <a:lnTo>
                  <a:pt x="6066880" y="4042059"/>
                </a:lnTo>
                <a:lnTo>
                  <a:pt x="0" y="4042059"/>
                </a:lnTo>
                <a:lnTo>
                  <a:pt x="0" y="0"/>
                </a:lnTo>
                <a:close/>
              </a:path>
            </a:pathLst>
          </a:custGeom>
          <a:blipFill>
            <a:blip r:embed="rId5"/>
            <a:stretch>
              <a:fillRect t="-4358"/>
            </a:stretch>
          </a:blipFill>
        </p:spPr>
        <p:txBody>
          <a:bodyPr/>
          <a:lstStyle/>
          <a:p>
            <a:endParaRPr lang="en-GB"/>
          </a:p>
        </p:txBody>
      </p:sp>
      <p:pic>
        <p:nvPicPr>
          <p:cNvPr id="10" name="Picture 9" descr="Woman buying vegetables at supermarket">
            <a:extLst>
              <a:ext uri="{FF2B5EF4-FFF2-40B4-BE49-F238E27FC236}">
                <a16:creationId xmlns:a16="http://schemas.microsoft.com/office/drawing/2014/main" id="{5A107E52-FDBD-B041-8DC2-7160F0A39E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4854" y="767708"/>
            <a:ext cx="1584056" cy="1156251"/>
          </a:xfrm>
          <a:prstGeom prst="rect">
            <a:avLst/>
          </a:prstGeom>
        </p:spPr>
      </p:pic>
      <p:sp>
        <p:nvSpPr>
          <p:cNvPr id="11" name="Freeform 2">
            <a:extLst>
              <a:ext uri="{FF2B5EF4-FFF2-40B4-BE49-F238E27FC236}">
                <a16:creationId xmlns:a16="http://schemas.microsoft.com/office/drawing/2014/main" id="{0C2A28BF-A75B-17F5-19E7-8A32DA6DCD6C}"/>
              </a:ext>
            </a:extLst>
          </p:cNvPr>
          <p:cNvSpPr/>
          <p:nvPr/>
        </p:nvSpPr>
        <p:spPr>
          <a:xfrm>
            <a:off x="931286" y="2539351"/>
            <a:ext cx="1510327" cy="1201269"/>
          </a:xfrm>
          <a:custGeom>
            <a:avLst/>
            <a:gdLst/>
            <a:ahLst/>
            <a:cxnLst/>
            <a:rect l="l" t="t" r="r" b="b"/>
            <a:pathLst>
              <a:path w="5563456" h="3706653">
                <a:moveTo>
                  <a:pt x="0" y="0"/>
                </a:moveTo>
                <a:lnTo>
                  <a:pt x="5563456" y="0"/>
                </a:lnTo>
                <a:lnTo>
                  <a:pt x="5563456" y="3706653"/>
                </a:lnTo>
                <a:lnTo>
                  <a:pt x="0" y="3706653"/>
                </a:lnTo>
                <a:lnTo>
                  <a:pt x="0" y="0"/>
                </a:lnTo>
                <a:close/>
              </a:path>
            </a:pathLst>
          </a:custGeom>
          <a:blipFill>
            <a:blip r:embed="rId7"/>
            <a:stretch>
              <a:fillRect/>
            </a:stretch>
          </a:blipFill>
        </p:spPr>
        <p:txBody>
          <a:bodyPr/>
          <a:lstStyle/>
          <a:p>
            <a:endParaRPr lang="en-GB"/>
          </a:p>
        </p:txBody>
      </p:sp>
      <p:pic>
        <p:nvPicPr>
          <p:cNvPr id="13" name="Picture 12" descr="Busy train station">
            <a:extLst>
              <a:ext uri="{FF2B5EF4-FFF2-40B4-BE49-F238E27FC236}">
                <a16:creationId xmlns:a16="http://schemas.microsoft.com/office/drawing/2014/main" id="{2FF01865-FE4F-0F5C-AE12-F7AED9ADE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8377" y="2539352"/>
            <a:ext cx="1565339" cy="1156250"/>
          </a:xfrm>
          <a:prstGeom prst="rect">
            <a:avLst/>
          </a:prstGeom>
        </p:spPr>
      </p:pic>
      <p:pic>
        <p:nvPicPr>
          <p:cNvPr id="15" name="Picture 14" descr="Pizza">
            <a:extLst>
              <a:ext uri="{FF2B5EF4-FFF2-40B4-BE49-F238E27FC236}">
                <a16:creationId xmlns:a16="http://schemas.microsoft.com/office/drawing/2014/main" id="{B46BDD74-6534-EBF3-6E99-983F22B59A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6786" y="2584369"/>
            <a:ext cx="1580192" cy="1156251"/>
          </a:xfrm>
          <a:prstGeom prst="rect">
            <a:avLst/>
          </a:prstGeom>
        </p:spPr>
      </p:pic>
      <p:pic>
        <p:nvPicPr>
          <p:cNvPr id="17" name="Picture 16" descr="A red text on a white background&#10;&#10;AI-generated content may be incorrect.">
            <a:extLst>
              <a:ext uri="{FF2B5EF4-FFF2-40B4-BE49-F238E27FC236}">
                <a16:creationId xmlns:a16="http://schemas.microsoft.com/office/drawing/2014/main" id="{09599672-C894-B006-8003-91AF010C3B72}"/>
              </a:ext>
            </a:extLst>
          </p:cNvPr>
          <p:cNvPicPr>
            <a:picLocks noChangeAspect="1"/>
          </p:cNvPicPr>
          <p:nvPr/>
        </p:nvPicPr>
        <p:blipFill>
          <a:blip r:embed="rId10"/>
          <a:stretch>
            <a:fillRect/>
          </a:stretch>
        </p:blipFill>
        <p:spPr>
          <a:xfrm>
            <a:off x="2588981" y="4619503"/>
            <a:ext cx="1447801" cy="785813"/>
          </a:xfrm>
          <a:prstGeom prst="rect">
            <a:avLst/>
          </a:prstGeom>
        </p:spPr>
      </p:pic>
      <p:sp>
        <p:nvSpPr>
          <p:cNvPr id="18" name="Freeform 2">
            <a:extLst>
              <a:ext uri="{FF2B5EF4-FFF2-40B4-BE49-F238E27FC236}">
                <a16:creationId xmlns:a16="http://schemas.microsoft.com/office/drawing/2014/main" id="{985AAE38-D9CB-C73C-0FA6-AFD3DEAEC6EE}"/>
              </a:ext>
            </a:extLst>
          </p:cNvPr>
          <p:cNvSpPr/>
          <p:nvPr/>
        </p:nvSpPr>
        <p:spPr>
          <a:xfrm>
            <a:off x="981255" y="4411776"/>
            <a:ext cx="1460358" cy="1201269"/>
          </a:xfrm>
          <a:custGeom>
            <a:avLst/>
            <a:gdLst/>
            <a:ahLst/>
            <a:cxnLst/>
            <a:rect l="l" t="t" r="r" b="b"/>
            <a:pathLst>
              <a:path w="7406983" h="4989823">
                <a:moveTo>
                  <a:pt x="0" y="0"/>
                </a:moveTo>
                <a:lnTo>
                  <a:pt x="7406983" y="0"/>
                </a:lnTo>
                <a:lnTo>
                  <a:pt x="7406983" y="4989823"/>
                </a:lnTo>
                <a:lnTo>
                  <a:pt x="0" y="4989823"/>
                </a:lnTo>
                <a:lnTo>
                  <a:pt x="0" y="0"/>
                </a:lnTo>
                <a:close/>
              </a:path>
            </a:pathLst>
          </a:custGeom>
          <a:blipFill>
            <a:blip r:embed="rId11"/>
            <a:stretch>
              <a:fillRect r="-1112"/>
            </a:stretch>
          </a:blipFill>
        </p:spPr>
        <p:txBody>
          <a:bodyPr/>
          <a:lstStyle/>
          <a:p>
            <a:endParaRPr lang="en-GB"/>
          </a:p>
        </p:txBody>
      </p:sp>
      <p:pic>
        <p:nvPicPr>
          <p:cNvPr id="20" name="Picture 19" descr="A broken window with many windows&#10;&#10;AI-generated content may be incorrect.">
            <a:extLst>
              <a:ext uri="{FF2B5EF4-FFF2-40B4-BE49-F238E27FC236}">
                <a16:creationId xmlns:a16="http://schemas.microsoft.com/office/drawing/2014/main" id="{598E1234-1350-40A9-E27F-6FFF5C4B6B70}"/>
              </a:ext>
            </a:extLst>
          </p:cNvPr>
          <p:cNvPicPr>
            <a:picLocks noChangeAspect="1"/>
          </p:cNvPicPr>
          <p:nvPr/>
        </p:nvPicPr>
        <p:blipFill>
          <a:blip r:embed="rId12"/>
          <a:stretch>
            <a:fillRect/>
          </a:stretch>
        </p:blipFill>
        <p:spPr>
          <a:xfrm>
            <a:off x="4154574" y="2568029"/>
            <a:ext cx="1458446" cy="1172591"/>
          </a:xfrm>
          <a:prstGeom prst="rect">
            <a:avLst/>
          </a:prstGeom>
        </p:spPr>
      </p:pic>
      <p:pic>
        <p:nvPicPr>
          <p:cNvPr id="22" name="Picture 21" descr="Person in trousers holding leash and stroking dog on head, outdoors in rain">
            <a:extLst>
              <a:ext uri="{FF2B5EF4-FFF2-40B4-BE49-F238E27FC236}">
                <a16:creationId xmlns:a16="http://schemas.microsoft.com/office/drawing/2014/main" id="{8FA524BA-FEB4-59CD-4F38-E92055E3934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4452" y="4473343"/>
            <a:ext cx="1518393" cy="1078132"/>
          </a:xfrm>
          <a:prstGeom prst="rect">
            <a:avLst/>
          </a:prstGeom>
        </p:spPr>
      </p:pic>
      <p:pic>
        <p:nvPicPr>
          <p:cNvPr id="26" name="Picture 25" descr="A roller coaster with people on it&#10;&#10;AI-generated content may be incorrect.">
            <a:extLst>
              <a:ext uri="{FF2B5EF4-FFF2-40B4-BE49-F238E27FC236}">
                <a16:creationId xmlns:a16="http://schemas.microsoft.com/office/drawing/2014/main" id="{B8AB5DD1-57B2-3292-626B-4176119C2393}"/>
              </a:ext>
            </a:extLst>
          </p:cNvPr>
          <p:cNvPicPr>
            <a:picLocks noChangeAspect="1"/>
          </p:cNvPicPr>
          <p:nvPr/>
        </p:nvPicPr>
        <p:blipFill>
          <a:blip r:embed="rId14"/>
          <a:stretch>
            <a:fillRect/>
          </a:stretch>
        </p:blipFill>
        <p:spPr>
          <a:xfrm>
            <a:off x="5769866" y="4473344"/>
            <a:ext cx="1501073" cy="998896"/>
          </a:xfrm>
          <a:prstGeom prst="rect">
            <a:avLst/>
          </a:prstGeom>
        </p:spPr>
      </p:pic>
      <p:sp>
        <p:nvSpPr>
          <p:cNvPr id="27" name="TextBox 26">
            <a:extLst>
              <a:ext uri="{FF2B5EF4-FFF2-40B4-BE49-F238E27FC236}">
                <a16:creationId xmlns:a16="http://schemas.microsoft.com/office/drawing/2014/main" id="{23FDE445-5394-5BBB-2A40-9168BA99CFEF}"/>
              </a:ext>
            </a:extLst>
          </p:cNvPr>
          <p:cNvSpPr txBox="1"/>
          <p:nvPr/>
        </p:nvSpPr>
        <p:spPr>
          <a:xfrm>
            <a:off x="7786370" y="538048"/>
            <a:ext cx="3887315" cy="1807418"/>
          </a:xfrm>
          <a:prstGeom prst="rect">
            <a:avLst/>
          </a:prstGeom>
          <a:noFill/>
        </p:spPr>
        <p:txBody>
          <a:bodyPr wrap="square" rtlCol="0">
            <a:spAutoFit/>
          </a:bodyPr>
          <a:lstStyle/>
          <a:p>
            <a:pPr>
              <a:lnSpc>
                <a:spcPct val="150000"/>
              </a:lnSpc>
            </a:pPr>
            <a:r>
              <a:rPr lang="en-GB" sz="4000" dirty="0">
                <a:solidFill>
                  <a:srgbClr val="163E64"/>
                </a:solidFill>
                <a:latin typeface="Poppins" panose="00000500000000000000" pitchFamily="2" charset="0"/>
                <a:cs typeface="Poppins" panose="00000500000000000000" pitchFamily="2" charset="0"/>
              </a:rPr>
              <a:t>Paired activity </a:t>
            </a:r>
            <a:r>
              <a:rPr lang="en-GB" dirty="0">
                <a:solidFill>
                  <a:srgbClr val="163E64"/>
                </a:solidFill>
                <a:latin typeface="Poppins" panose="00000500000000000000" pitchFamily="2" charset="0"/>
                <a:cs typeface="Poppins" panose="00000500000000000000" pitchFamily="2" charset="0"/>
              </a:rPr>
              <a:t>Can you sort this spending into 3 pots:</a:t>
            </a:r>
          </a:p>
        </p:txBody>
      </p:sp>
      <p:sp>
        <p:nvSpPr>
          <p:cNvPr id="2" name="Freeform 2">
            <a:extLst>
              <a:ext uri="{FF2B5EF4-FFF2-40B4-BE49-F238E27FC236}">
                <a16:creationId xmlns:a16="http://schemas.microsoft.com/office/drawing/2014/main" id="{0BB4E92F-676C-86BE-BA98-CCB6359E3292}"/>
              </a:ext>
            </a:extLst>
          </p:cNvPr>
          <p:cNvSpPr/>
          <p:nvPr/>
        </p:nvSpPr>
        <p:spPr>
          <a:xfrm>
            <a:off x="8042001" y="2785699"/>
            <a:ext cx="1501801" cy="1384788"/>
          </a:xfrm>
          <a:custGeom>
            <a:avLst/>
            <a:gdLst/>
            <a:ahLst/>
            <a:cxnLst/>
            <a:rect l="l" t="t" r="r" b="b"/>
            <a:pathLst>
              <a:path w="8354924" h="8229600">
                <a:moveTo>
                  <a:pt x="0" y="0"/>
                </a:moveTo>
                <a:lnTo>
                  <a:pt x="8354924" y="0"/>
                </a:lnTo>
                <a:lnTo>
                  <a:pt x="8354924" y="8229600"/>
                </a:lnTo>
                <a:lnTo>
                  <a:pt x="0" y="8229600"/>
                </a:lnTo>
                <a:lnTo>
                  <a:pt x="0" y="0"/>
                </a:lnTo>
                <a:close/>
              </a:path>
            </a:pathLst>
          </a:custGeom>
          <a:blipFill>
            <a:blip r:embed="rId15"/>
            <a:stretch>
              <a:fillRect/>
            </a:stretch>
          </a:blipFill>
        </p:spPr>
        <p:txBody>
          <a:bodyPr/>
          <a:lstStyle/>
          <a:p>
            <a:endParaRPr lang="en-GB" dirty="0">
              <a:solidFill>
                <a:schemeClr val="bg1"/>
              </a:solidFill>
            </a:endParaRPr>
          </a:p>
          <a:p>
            <a:endParaRPr lang="en-GB" dirty="0">
              <a:solidFill>
                <a:schemeClr val="bg1"/>
              </a:solidFill>
            </a:endParaRPr>
          </a:p>
          <a:p>
            <a:pPr algn="ctr"/>
            <a:r>
              <a:rPr lang="en-GB" b="1" dirty="0">
                <a:solidFill>
                  <a:schemeClr val="bg1"/>
                </a:solidFill>
              </a:rPr>
              <a:t>Needs</a:t>
            </a:r>
          </a:p>
        </p:txBody>
      </p:sp>
      <p:sp>
        <p:nvSpPr>
          <p:cNvPr id="4" name="Freeform 2">
            <a:extLst>
              <a:ext uri="{FF2B5EF4-FFF2-40B4-BE49-F238E27FC236}">
                <a16:creationId xmlns:a16="http://schemas.microsoft.com/office/drawing/2014/main" id="{0A6042D9-09E9-D72C-4839-1F6E187F3D40}"/>
              </a:ext>
            </a:extLst>
          </p:cNvPr>
          <p:cNvSpPr/>
          <p:nvPr/>
        </p:nvSpPr>
        <p:spPr>
          <a:xfrm>
            <a:off x="8560001" y="4512534"/>
            <a:ext cx="1501801" cy="1384788"/>
          </a:xfrm>
          <a:custGeom>
            <a:avLst/>
            <a:gdLst/>
            <a:ahLst/>
            <a:cxnLst/>
            <a:rect l="l" t="t" r="r" b="b"/>
            <a:pathLst>
              <a:path w="8354924" h="8229600">
                <a:moveTo>
                  <a:pt x="0" y="0"/>
                </a:moveTo>
                <a:lnTo>
                  <a:pt x="8354924" y="0"/>
                </a:lnTo>
                <a:lnTo>
                  <a:pt x="8354924" y="8229600"/>
                </a:lnTo>
                <a:lnTo>
                  <a:pt x="0" y="8229600"/>
                </a:lnTo>
                <a:lnTo>
                  <a:pt x="0" y="0"/>
                </a:lnTo>
                <a:close/>
              </a:path>
            </a:pathLst>
          </a:custGeom>
          <a:blipFill>
            <a:blip r:embed="rId15"/>
            <a:stretch>
              <a:fillRect/>
            </a:stretch>
          </a:blipFill>
        </p:spPr>
        <p:txBody>
          <a:bodyPr/>
          <a:lstStyle/>
          <a:p>
            <a:endParaRPr lang="en-GB" dirty="0">
              <a:solidFill>
                <a:schemeClr val="bg1"/>
              </a:solidFill>
            </a:endParaRPr>
          </a:p>
          <a:p>
            <a:endParaRPr lang="en-GB" dirty="0">
              <a:solidFill>
                <a:schemeClr val="bg1"/>
              </a:solidFill>
            </a:endParaRPr>
          </a:p>
          <a:p>
            <a:pPr algn="ctr"/>
            <a:r>
              <a:rPr lang="en-GB" b="1" dirty="0">
                <a:solidFill>
                  <a:schemeClr val="bg1"/>
                </a:solidFill>
              </a:rPr>
              <a:t>Save for future</a:t>
            </a:r>
          </a:p>
        </p:txBody>
      </p:sp>
      <p:sp>
        <p:nvSpPr>
          <p:cNvPr id="6" name="Freeform 2">
            <a:extLst>
              <a:ext uri="{FF2B5EF4-FFF2-40B4-BE49-F238E27FC236}">
                <a16:creationId xmlns:a16="http://schemas.microsoft.com/office/drawing/2014/main" id="{D6B2AF05-CFBA-A8DA-EF65-6671D1EF2012}"/>
              </a:ext>
            </a:extLst>
          </p:cNvPr>
          <p:cNvSpPr/>
          <p:nvPr/>
        </p:nvSpPr>
        <p:spPr>
          <a:xfrm>
            <a:off x="10061802" y="3234715"/>
            <a:ext cx="1501801" cy="1384788"/>
          </a:xfrm>
          <a:custGeom>
            <a:avLst/>
            <a:gdLst/>
            <a:ahLst/>
            <a:cxnLst/>
            <a:rect l="l" t="t" r="r" b="b"/>
            <a:pathLst>
              <a:path w="8354924" h="8229600">
                <a:moveTo>
                  <a:pt x="0" y="0"/>
                </a:moveTo>
                <a:lnTo>
                  <a:pt x="8354924" y="0"/>
                </a:lnTo>
                <a:lnTo>
                  <a:pt x="8354924" y="8229600"/>
                </a:lnTo>
                <a:lnTo>
                  <a:pt x="0" y="8229600"/>
                </a:lnTo>
                <a:lnTo>
                  <a:pt x="0" y="0"/>
                </a:lnTo>
                <a:close/>
              </a:path>
            </a:pathLst>
          </a:custGeom>
          <a:blipFill>
            <a:blip r:embed="rId15"/>
            <a:stretch>
              <a:fillRect/>
            </a:stretch>
          </a:blipFill>
        </p:spPr>
        <p:txBody>
          <a:bodyPr/>
          <a:lstStyle/>
          <a:p>
            <a:endParaRPr lang="en-GB" dirty="0">
              <a:solidFill>
                <a:schemeClr val="bg1"/>
              </a:solidFill>
            </a:endParaRPr>
          </a:p>
          <a:p>
            <a:endParaRPr lang="en-GB" dirty="0">
              <a:solidFill>
                <a:schemeClr val="bg1"/>
              </a:solidFill>
            </a:endParaRPr>
          </a:p>
          <a:p>
            <a:pPr algn="ctr"/>
            <a:r>
              <a:rPr lang="en-GB" b="1" dirty="0">
                <a:solidFill>
                  <a:schemeClr val="bg1"/>
                </a:solidFill>
              </a:rPr>
              <a:t>Wants</a:t>
            </a:r>
          </a:p>
        </p:txBody>
      </p:sp>
    </p:spTree>
    <p:extLst>
      <p:ext uri="{BB962C8B-B14F-4D97-AF65-F5344CB8AC3E}">
        <p14:creationId xmlns:p14="http://schemas.microsoft.com/office/powerpoint/2010/main" val="358902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E552-9EDD-26A4-1A83-A8CDB02498EC}"/>
              </a:ext>
            </a:extLst>
          </p:cNvPr>
          <p:cNvSpPr>
            <a:spLocks noGrp="1"/>
          </p:cNvSpPr>
          <p:nvPr>
            <p:ph type="title"/>
          </p:nvPr>
        </p:nvSpPr>
        <p:spPr>
          <a:xfrm>
            <a:off x="823575" y="488788"/>
            <a:ext cx="2670807" cy="1098606"/>
          </a:xfrm>
        </p:spPr>
        <p:txBody>
          <a:bodyPr/>
          <a:lstStyle/>
          <a:p>
            <a:r>
              <a:rPr lang="en-GB" dirty="0">
                <a:solidFill>
                  <a:srgbClr val="163E64"/>
                </a:solidFill>
                <a:latin typeface="Poppins" panose="00000500000000000000" pitchFamily="2" charset="0"/>
                <a:cs typeface="Poppins" panose="00000500000000000000" pitchFamily="2" charset="0"/>
              </a:rPr>
              <a:t>Answers</a:t>
            </a:r>
          </a:p>
        </p:txBody>
      </p:sp>
      <p:grpSp>
        <p:nvGrpSpPr>
          <p:cNvPr id="23" name="Group 22">
            <a:extLst>
              <a:ext uri="{FF2B5EF4-FFF2-40B4-BE49-F238E27FC236}">
                <a16:creationId xmlns:a16="http://schemas.microsoft.com/office/drawing/2014/main" id="{779C6FEA-7897-3122-2397-508686FE2D20}"/>
              </a:ext>
            </a:extLst>
          </p:cNvPr>
          <p:cNvGrpSpPr/>
          <p:nvPr/>
        </p:nvGrpSpPr>
        <p:grpSpPr>
          <a:xfrm>
            <a:off x="2935555" y="4878896"/>
            <a:ext cx="4920460" cy="1572704"/>
            <a:chOff x="2935555" y="4012528"/>
            <a:chExt cx="3712474" cy="1227614"/>
          </a:xfrm>
        </p:grpSpPr>
        <p:pic>
          <p:nvPicPr>
            <p:cNvPr id="7" name="Picture 6" descr="An airplane wing and blue sky&#10;&#10;AI-generated content may be incorrect.">
              <a:extLst>
                <a:ext uri="{FF2B5EF4-FFF2-40B4-BE49-F238E27FC236}">
                  <a16:creationId xmlns:a16="http://schemas.microsoft.com/office/drawing/2014/main" id="{171BEEBC-36CE-2FCB-77AC-C5C27E695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555" y="4034755"/>
              <a:ext cx="1117657" cy="1205387"/>
            </a:xfrm>
            <a:prstGeom prst="rect">
              <a:avLst/>
            </a:prstGeom>
            <a:ln>
              <a:solidFill>
                <a:schemeClr val="tx1"/>
              </a:solidFill>
            </a:ln>
          </p:spPr>
        </p:pic>
        <p:pic>
          <p:nvPicPr>
            <p:cNvPr id="19" name="Picture 18" descr="A broken window with text above&#10;&#10;AI-generated content may be incorrect.">
              <a:extLst>
                <a:ext uri="{FF2B5EF4-FFF2-40B4-BE49-F238E27FC236}">
                  <a16:creationId xmlns:a16="http://schemas.microsoft.com/office/drawing/2014/main" id="{498DA39D-DF21-F027-1D65-809484CC0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503" y="4012528"/>
              <a:ext cx="1117657" cy="1227614"/>
            </a:xfrm>
            <a:prstGeom prst="rect">
              <a:avLst/>
            </a:prstGeom>
            <a:ln>
              <a:solidFill>
                <a:schemeClr val="tx1"/>
              </a:solidFill>
            </a:ln>
          </p:spPr>
        </p:pic>
        <p:pic>
          <p:nvPicPr>
            <p:cNvPr id="12" name="Picture 11" descr="Hands putting coins into a jar&#10;&#10;AI-generated content may be incorrect.">
              <a:extLst>
                <a:ext uri="{FF2B5EF4-FFF2-40B4-BE49-F238E27FC236}">
                  <a16:creationId xmlns:a16="http://schemas.microsoft.com/office/drawing/2014/main" id="{542792AD-CFB9-F1C6-898C-5256F873E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4501" y="4012528"/>
              <a:ext cx="1103528" cy="1190853"/>
            </a:xfrm>
            <a:prstGeom prst="rect">
              <a:avLst/>
            </a:prstGeom>
            <a:ln>
              <a:solidFill>
                <a:schemeClr val="tx1"/>
              </a:solidFill>
            </a:ln>
          </p:spPr>
        </p:pic>
      </p:grpSp>
      <p:grpSp>
        <p:nvGrpSpPr>
          <p:cNvPr id="25" name="Group 24">
            <a:extLst>
              <a:ext uri="{FF2B5EF4-FFF2-40B4-BE49-F238E27FC236}">
                <a16:creationId xmlns:a16="http://schemas.microsoft.com/office/drawing/2014/main" id="{32725B57-9799-5B69-E55D-D22244A29429}"/>
              </a:ext>
            </a:extLst>
          </p:cNvPr>
          <p:cNvGrpSpPr/>
          <p:nvPr/>
        </p:nvGrpSpPr>
        <p:grpSpPr>
          <a:xfrm>
            <a:off x="2952386" y="1646609"/>
            <a:ext cx="8277543" cy="1431211"/>
            <a:chOff x="2948254" y="1646609"/>
            <a:chExt cx="6245384" cy="1117168"/>
          </a:xfrm>
        </p:grpSpPr>
        <p:pic>
          <p:nvPicPr>
            <p:cNvPr id="11" name="Picture 10" descr="A couple of colorful signs on a string&#10;&#10;AI-generated content may be incorrect.">
              <a:extLst>
                <a:ext uri="{FF2B5EF4-FFF2-40B4-BE49-F238E27FC236}">
                  <a16:creationId xmlns:a16="http://schemas.microsoft.com/office/drawing/2014/main" id="{3F9BF254-4570-824F-88E2-47C55221B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8254" y="1653334"/>
              <a:ext cx="1092256" cy="1056119"/>
            </a:xfrm>
            <a:prstGeom prst="rect">
              <a:avLst/>
            </a:prstGeom>
            <a:ln>
              <a:solidFill>
                <a:schemeClr val="tx1"/>
              </a:solidFill>
            </a:ln>
          </p:spPr>
        </p:pic>
        <p:pic>
          <p:nvPicPr>
            <p:cNvPr id="13" name="Picture 12" descr="A person shopping at a grocery store&#10;&#10;AI-generated content may be incorrect.">
              <a:extLst>
                <a:ext uri="{FF2B5EF4-FFF2-40B4-BE49-F238E27FC236}">
                  <a16:creationId xmlns:a16="http://schemas.microsoft.com/office/drawing/2014/main" id="{37FF0566-EC78-6566-8349-9E52E65494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9788" y="1653334"/>
              <a:ext cx="1136708" cy="1068329"/>
            </a:xfrm>
            <a:prstGeom prst="rect">
              <a:avLst/>
            </a:prstGeom>
            <a:ln>
              <a:solidFill>
                <a:schemeClr val="tx1"/>
              </a:solidFill>
            </a:ln>
          </p:spPr>
        </p:pic>
        <p:pic>
          <p:nvPicPr>
            <p:cNvPr id="15" name="Picture 14" descr="A calculator and papers&#10;&#10;AI-generated content may be incorrect.">
              <a:extLst>
                <a:ext uri="{FF2B5EF4-FFF2-40B4-BE49-F238E27FC236}">
                  <a16:creationId xmlns:a16="http://schemas.microsoft.com/office/drawing/2014/main" id="{54230C65-DBCA-2A0A-85C3-F65A5AF46C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5774" y="1652961"/>
              <a:ext cx="1092256" cy="1080832"/>
            </a:xfrm>
            <a:prstGeom prst="rect">
              <a:avLst/>
            </a:prstGeom>
            <a:ln>
              <a:solidFill>
                <a:schemeClr val="tx1"/>
              </a:solidFill>
            </a:ln>
          </p:spPr>
        </p:pic>
        <p:pic>
          <p:nvPicPr>
            <p:cNvPr id="17" name="Picture 16" descr="A group of people walking in a train station&#10;&#10;AI-generated content may be incorrect.">
              <a:extLst>
                <a:ext uri="{FF2B5EF4-FFF2-40B4-BE49-F238E27FC236}">
                  <a16:creationId xmlns:a16="http://schemas.microsoft.com/office/drawing/2014/main" id="{DE0F0866-1F93-58F6-FA66-EF401B85CF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1363" y="1646609"/>
              <a:ext cx="1136708" cy="1117167"/>
            </a:xfrm>
            <a:prstGeom prst="rect">
              <a:avLst/>
            </a:prstGeom>
            <a:ln>
              <a:solidFill>
                <a:schemeClr val="tx1"/>
              </a:solidFill>
            </a:ln>
          </p:spPr>
        </p:pic>
        <p:pic>
          <p:nvPicPr>
            <p:cNvPr id="16" name="Picture 15" descr="A person petting a dog&#10;&#10;AI-generated content may be incorrect.">
              <a:extLst>
                <a:ext uri="{FF2B5EF4-FFF2-40B4-BE49-F238E27FC236}">
                  <a16:creationId xmlns:a16="http://schemas.microsoft.com/office/drawing/2014/main" id="{900A3F7A-56C1-CE8C-E999-880F6AFEAC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0998" y="1646610"/>
              <a:ext cx="1042640" cy="1117167"/>
            </a:xfrm>
            <a:prstGeom prst="rect">
              <a:avLst/>
            </a:prstGeom>
            <a:ln>
              <a:solidFill>
                <a:schemeClr val="tx1"/>
              </a:solidFill>
            </a:ln>
          </p:spPr>
        </p:pic>
      </p:grpSp>
      <p:grpSp>
        <p:nvGrpSpPr>
          <p:cNvPr id="24" name="Group 23">
            <a:extLst>
              <a:ext uri="{FF2B5EF4-FFF2-40B4-BE49-F238E27FC236}">
                <a16:creationId xmlns:a16="http://schemas.microsoft.com/office/drawing/2014/main" id="{DBB05038-D1D2-6D05-B6AA-710695EE7523}"/>
              </a:ext>
            </a:extLst>
          </p:cNvPr>
          <p:cNvGrpSpPr/>
          <p:nvPr/>
        </p:nvGrpSpPr>
        <p:grpSpPr>
          <a:xfrm>
            <a:off x="2952387" y="3253402"/>
            <a:ext cx="6653193" cy="1415568"/>
            <a:chOff x="2948255" y="2839695"/>
            <a:chExt cx="5019816" cy="1104957"/>
          </a:xfrm>
        </p:grpSpPr>
        <p:pic>
          <p:nvPicPr>
            <p:cNvPr id="9" name="Picture 8" descr="A child holding a game controller&#10;&#10;AI-generated content may be incorrect.">
              <a:extLst>
                <a:ext uri="{FF2B5EF4-FFF2-40B4-BE49-F238E27FC236}">
                  <a16:creationId xmlns:a16="http://schemas.microsoft.com/office/drawing/2014/main" id="{822B9323-B688-88C2-C84F-AE4731B28B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8255" y="2839695"/>
              <a:ext cx="1104958" cy="1104957"/>
            </a:xfrm>
            <a:prstGeom prst="rect">
              <a:avLst/>
            </a:prstGeom>
            <a:ln>
              <a:solidFill>
                <a:schemeClr val="tx1"/>
              </a:solidFill>
            </a:ln>
          </p:spPr>
        </p:pic>
        <p:pic>
          <p:nvPicPr>
            <p:cNvPr id="21" name="Picture 20" descr="A pizza with tomatoes and cheese&#10;&#10;AI-generated content may be incorrect.">
              <a:extLst>
                <a:ext uri="{FF2B5EF4-FFF2-40B4-BE49-F238E27FC236}">
                  <a16:creationId xmlns:a16="http://schemas.microsoft.com/office/drawing/2014/main" id="{49A6D62C-7942-4AB1-C5F7-4DAD962072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9788" y="2863821"/>
              <a:ext cx="1136708" cy="1080831"/>
            </a:xfrm>
            <a:prstGeom prst="rect">
              <a:avLst/>
            </a:prstGeom>
            <a:ln>
              <a:solidFill>
                <a:schemeClr val="tx1"/>
              </a:solidFill>
            </a:ln>
          </p:spPr>
        </p:pic>
        <p:pic>
          <p:nvPicPr>
            <p:cNvPr id="10" name="Picture 9" descr="A screen shot of a logo&#10;&#10;AI-generated content may be incorrect.">
              <a:extLst>
                <a:ext uri="{FF2B5EF4-FFF2-40B4-BE49-F238E27FC236}">
                  <a16:creationId xmlns:a16="http://schemas.microsoft.com/office/drawing/2014/main" id="{6DB0D097-37FB-3455-6B3D-9FA60EBFE3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43071" y="2859956"/>
              <a:ext cx="1104958" cy="1080832"/>
            </a:xfrm>
            <a:prstGeom prst="rect">
              <a:avLst/>
            </a:prstGeom>
            <a:ln>
              <a:solidFill>
                <a:schemeClr val="tx1"/>
              </a:solidFill>
            </a:ln>
          </p:spPr>
        </p:pic>
        <p:pic>
          <p:nvPicPr>
            <p:cNvPr id="20" name="Picture 19" descr="A roller coaster with people on it&#10;&#10;AI-generated content may be incorrect.">
              <a:extLst>
                <a:ext uri="{FF2B5EF4-FFF2-40B4-BE49-F238E27FC236}">
                  <a16:creationId xmlns:a16="http://schemas.microsoft.com/office/drawing/2014/main" id="{8E91015D-FE6A-5CBC-FBF7-14495CF90E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31363" y="2859956"/>
              <a:ext cx="1136708" cy="1080831"/>
            </a:xfrm>
            <a:prstGeom prst="rect">
              <a:avLst/>
            </a:prstGeom>
            <a:ln>
              <a:solidFill>
                <a:schemeClr val="tx1"/>
              </a:solidFill>
            </a:ln>
          </p:spPr>
        </p:pic>
      </p:grpSp>
      <p:sp>
        <p:nvSpPr>
          <p:cNvPr id="6" name="Title 1">
            <a:extLst>
              <a:ext uri="{FF2B5EF4-FFF2-40B4-BE49-F238E27FC236}">
                <a16:creationId xmlns:a16="http://schemas.microsoft.com/office/drawing/2014/main" id="{6AE5DB5B-88BF-8BB5-4BBD-F609547ED6E7}"/>
              </a:ext>
            </a:extLst>
          </p:cNvPr>
          <p:cNvSpPr txBox="1">
            <a:spLocks/>
          </p:cNvSpPr>
          <p:nvPr/>
        </p:nvSpPr>
        <p:spPr>
          <a:xfrm>
            <a:off x="868231" y="1617858"/>
            <a:ext cx="2670807" cy="109860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GB" sz="4400" b="0" i="0" u="none" strike="noStrike" kern="1200" cap="none" spc="0" baseline="0">
                <a:solidFill>
                  <a:srgbClr val="000000"/>
                </a:solidFill>
                <a:uFillTx/>
                <a:latin typeface="Aptos Display"/>
              </a:defRPr>
            </a:lvl1pPr>
          </a:lstStyle>
          <a:p>
            <a:r>
              <a:rPr lang="en-GB" sz="2400" b="1" dirty="0">
                <a:solidFill>
                  <a:srgbClr val="163E64"/>
                </a:solidFill>
                <a:latin typeface="Poppins" panose="00000500000000000000" pitchFamily="2" charset="0"/>
                <a:cs typeface="Poppins" panose="00000500000000000000" pitchFamily="2" charset="0"/>
              </a:rPr>
              <a:t>Needs</a:t>
            </a:r>
          </a:p>
        </p:txBody>
      </p:sp>
      <p:sp>
        <p:nvSpPr>
          <p:cNvPr id="8" name="Title 1">
            <a:extLst>
              <a:ext uri="{FF2B5EF4-FFF2-40B4-BE49-F238E27FC236}">
                <a16:creationId xmlns:a16="http://schemas.microsoft.com/office/drawing/2014/main" id="{0A239315-22A3-63E6-8C83-FAD26CAFAC38}"/>
              </a:ext>
            </a:extLst>
          </p:cNvPr>
          <p:cNvSpPr txBox="1">
            <a:spLocks/>
          </p:cNvSpPr>
          <p:nvPr/>
        </p:nvSpPr>
        <p:spPr>
          <a:xfrm>
            <a:off x="907009" y="3376158"/>
            <a:ext cx="2670807" cy="109860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GB" sz="4400" b="0" i="0" u="none" strike="noStrike" kern="1200" cap="none" spc="0" baseline="0">
                <a:solidFill>
                  <a:srgbClr val="000000"/>
                </a:solidFill>
                <a:uFillTx/>
                <a:latin typeface="Aptos Display"/>
              </a:defRPr>
            </a:lvl1pPr>
          </a:lstStyle>
          <a:p>
            <a:r>
              <a:rPr lang="en-GB" sz="2400" b="1" dirty="0">
                <a:solidFill>
                  <a:srgbClr val="163E64"/>
                </a:solidFill>
                <a:latin typeface="Poppins" panose="00000500000000000000" pitchFamily="2" charset="0"/>
                <a:cs typeface="Poppins" panose="00000500000000000000" pitchFamily="2" charset="0"/>
              </a:rPr>
              <a:t>Wants</a:t>
            </a:r>
          </a:p>
        </p:txBody>
      </p:sp>
      <p:sp>
        <p:nvSpPr>
          <p:cNvPr id="14" name="Title 1">
            <a:extLst>
              <a:ext uri="{FF2B5EF4-FFF2-40B4-BE49-F238E27FC236}">
                <a16:creationId xmlns:a16="http://schemas.microsoft.com/office/drawing/2014/main" id="{8212CDDC-4B9C-1C59-27FB-DD114ACD85DC}"/>
              </a:ext>
            </a:extLst>
          </p:cNvPr>
          <p:cNvSpPr txBox="1">
            <a:spLocks/>
          </p:cNvSpPr>
          <p:nvPr/>
        </p:nvSpPr>
        <p:spPr>
          <a:xfrm>
            <a:off x="962071" y="5186491"/>
            <a:ext cx="2670807" cy="109860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GB" sz="4400" b="0" i="0" u="none" strike="noStrike" kern="1200" cap="none" spc="0" baseline="0">
                <a:solidFill>
                  <a:srgbClr val="000000"/>
                </a:solidFill>
                <a:uFillTx/>
                <a:latin typeface="Aptos Display"/>
              </a:defRPr>
            </a:lvl1pPr>
          </a:lstStyle>
          <a:p>
            <a:r>
              <a:rPr lang="en-GB" sz="2400" b="1" dirty="0">
                <a:solidFill>
                  <a:srgbClr val="163E64"/>
                </a:solidFill>
                <a:latin typeface="Poppins" panose="00000500000000000000" pitchFamily="2" charset="0"/>
                <a:cs typeface="Poppins" panose="00000500000000000000" pitchFamily="2" charset="0"/>
              </a:rPr>
              <a:t>Save for</a:t>
            </a:r>
          </a:p>
          <a:p>
            <a:r>
              <a:rPr lang="en-GB" sz="2400" b="1" dirty="0">
                <a:solidFill>
                  <a:srgbClr val="163E64"/>
                </a:solidFill>
                <a:latin typeface="Poppins" panose="00000500000000000000" pitchFamily="2" charset="0"/>
                <a:cs typeface="Poppins" panose="00000500000000000000" pitchFamily="2" charset="0"/>
              </a:rPr>
              <a:t>future</a:t>
            </a:r>
          </a:p>
        </p:txBody>
      </p:sp>
    </p:spTree>
    <p:extLst>
      <p:ext uri="{BB962C8B-B14F-4D97-AF65-F5344CB8AC3E}">
        <p14:creationId xmlns:p14="http://schemas.microsoft.com/office/powerpoint/2010/main" val="2068349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child and a child playing video games&#10;&#10;AI-generated content may be incorrect.">
            <a:extLst>
              <a:ext uri="{FF2B5EF4-FFF2-40B4-BE49-F238E27FC236}">
                <a16:creationId xmlns:a16="http://schemas.microsoft.com/office/drawing/2014/main" id="{10519DEC-8266-F1F2-E25B-DF9F77FBA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76" y="-170379"/>
            <a:ext cx="12651048" cy="7174816"/>
          </a:xfrm>
          <a:prstGeom prst="rect">
            <a:avLst/>
          </a:prstGeom>
        </p:spPr>
      </p:pic>
      <p:sp>
        <p:nvSpPr>
          <p:cNvPr id="2" name="Rectangle: Single Corner Rounded 1">
            <a:extLst>
              <a:ext uri="{FF2B5EF4-FFF2-40B4-BE49-F238E27FC236}">
                <a16:creationId xmlns:a16="http://schemas.microsoft.com/office/drawing/2014/main" id="{339E5ACF-F2D1-543D-4724-9BAE21ED0FA9}"/>
              </a:ext>
            </a:extLst>
          </p:cNvPr>
          <p:cNvSpPr/>
          <p:nvPr/>
        </p:nvSpPr>
        <p:spPr>
          <a:xfrm rot="1990646" flipV="1">
            <a:off x="-4876614" y="-5096281"/>
            <a:ext cx="10790457" cy="7221983"/>
          </a:xfrm>
          <a:prstGeom prst="round1Rect">
            <a:avLst/>
          </a:prstGeom>
          <a:solidFill>
            <a:schemeClr val="tx2">
              <a:lumMod val="90000"/>
              <a:lumOff val="1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sz="100"/>
          </a:p>
        </p:txBody>
      </p:sp>
      <p:sp>
        <p:nvSpPr>
          <p:cNvPr id="4" name="TextBox 3">
            <a:extLst>
              <a:ext uri="{FF2B5EF4-FFF2-40B4-BE49-F238E27FC236}">
                <a16:creationId xmlns:a16="http://schemas.microsoft.com/office/drawing/2014/main" id="{A7673A4D-0155-E02A-F46E-E53F0B6BEDF4}"/>
              </a:ext>
            </a:extLst>
          </p:cNvPr>
          <p:cNvSpPr txBox="1"/>
          <p:nvPr/>
        </p:nvSpPr>
        <p:spPr>
          <a:xfrm>
            <a:off x="310400" y="613813"/>
            <a:ext cx="5121409" cy="1754326"/>
          </a:xfrm>
          <a:prstGeom prst="rect">
            <a:avLst/>
          </a:prstGeom>
          <a:noFill/>
        </p:spPr>
        <p:txBody>
          <a:bodyPr wrap="square">
            <a:spAutoFit/>
          </a:bodyPr>
          <a:lstStyle/>
          <a:p>
            <a:pPr lvl="0"/>
            <a:r>
              <a:rPr lang="en-GB" sz="3600">
                <a:solidFill>
                  <a:schemeClr val="bg1"/>
                </a:solidFill>
                <a:latin typeface="Poppins" panose="00000500000000000000" pitchFamily="2" charset="0"/>
                <a:cs typeface="Poppins" panose="00000500000000000000" pitchFamily="2" charset="0"/>
              </a:rPr>
              <a:t>Are we always careful about what we buy?</a:t>
            </a:r>
          </a:p>
        </p:txBody>
      </p:sp>
      <p:sp>
        <p:nvSpPr>
          <p:cNvPr id="7" name="Oval 6">
            <a:extLst>
              <a:ext uri="{FF2B5EF4-FFF2-40B4-BE49-F238E27FC236}">
                <a16:creationId xmlns:a16="http://schemas.microsoft.com/office/drawing/2014/main" id="{ED4E18D0-A5CC-4AF5-18CE-C27C09518538}"/>
              </a:ext>
            </a:extLst>
          </p:cNvPr>
          <p:cNvSpPr/>
          <p:nvPr/>
        </p:nvSpPr>
        <p:spPr>
          <a:xfrm>
            <a:off x="7010369" y="3445856"/>
            <a:ext cx="2456597" cy="2456597"/>
          </a:xfrm>
          <a:prstGeom prst="ellipse">
            <a:avLst/>
          </a:prstGeom>
          <a:solidFill>
            <a:srgbClr val="AD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E1227E30-F2D9-DEF7-1A6A-AC60101E7E1F}"/>
              </a:ext>
            </a:extLst>
          </p:cNvPr>
          <p:cNvSpPr txBox="1"/>
          <p:nvPr/>
        </p:nvSpPr>
        <p:spPr>
          <a:xfrm>
            <a:off x="7413587" y="4907227"/>
            <a:ext cx="1650159" cy="553998"/>
          </a:xfrm>
          <a:prstGeom prst="rect">
            <a:avLst/>
          </a:prstGeom>
          <a:noFill/>
        </p:spPr>
        <p:txBody>
          <a:bodyPr wrap="square" rtlCol="0">
            <a:spAutoFit/>
          </a:bodyPr>
          <a:lstStyle/>
          <a:p>
            <a:r>
              <a:rPr lang="en-GB" sz="1000" b="1">
                <a:solidFill>
                  <a:schemeClr val="tx2"/>
                </a:solidFill>
                <a:latin typeface="Poppins" panose="00000500000000000000" pitchFamily="2" charset="0"/>
                <a:cs typeface="Poppins" panose="00000500000000000000" pitchFamily="2" charset="0"/>
              </a:rPr>
              <a:t>Click the link to watch the video from BBC Schools</a:t>
            </a:r>
          </a:p>
        </p:txBody>
      </p:sp>
      <p:sp>
        <p:nvSpPr>
          <p:cNvPr id="10" name="TextBox 9">
            <a:extLst>
              <a:ext uri="{FF2B5EF4-FFF2-40B4-BE49-F238E27FC236}">
                <a16:creationId xmlns:a16="http://schemas.microsoft.com/office/drawing/2014/main" id="{8B194202-15BA-E6E8-BF0F-2C23F4EC0FEF}"/>
              </a:ext>
            </a:extLst>
          </p:cNvPr>
          <p:cNvSpPr txBox="1"/>
          <p:nvPr/>
        </p:nvSpPr>
        <p:spPr>
          <a:xfrm>
            <a:off x="7409551" y="3983897"/>
            <a:ext cx="1927919" cy="923330"/>
          </a:xfrm>
          <a:prstGeom prst="rect">
            <a:avLst/>
          </a:prstGeom>
          <a:noFill/>
        </p:spPr>
        <p:txBody>
          <a:bodyPr wrap="square">
            <a:spAutoFit/>
          </a:bodyPr>
          <a:lstStyle/>
          <a:p>
            <a:r>
              <a:rPr lang="en-GB">
                <a:solidFill>
                  <a:schemeClr val="tx2"/>
                </a:solidFill>
                <a:hlinkClick r:id="rId4">
                  <a:extLst>
                    <a:ext uri="{A12FA001-AC4F-418D-AE19-62706E023703}">
                      <ahyp:hlinkClr xmlns:ahyp="http://schemas.microsoft.com/office/drawing/2018/hyperlinkcolor" val="tx"/>
                    </a:ext>
                  </a:extLst>
                </a:hlinkClick>
              </a:rPr>
              <a:t>Gaming payment models - BBC Teach</a:t>
            </a:r>
            <a:endParaRPr lang="en-GB">
              <a:solidFill>
                <a:schemeClr val="tx2"/>
              </a:solidFill>
            </a:endParaRPr>
          </a:p>
        </p:txBody>
      </p:sp>
      <p:pic>
        <p:nvPicPr>
          <p:cNvPr id="3" name="Picture 2" descr="A logo with blue text&#10;&#10;AI-generated content may be incorrect.">
            <a:extLst>
              <a:ext uri="{FF2B5EF4-FFF2-40B4-BE49-F238E27FC236}">
                <a16:creationId xmlns:a16="http://schemas.microsoft.com/office/drawing/2014/main" id="{56A35F9E-2B7A-2635-7A40-1589C63F4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4734" y="5658908"/>
            <a:ext cx="982717" cy="893379"/>
          </a:xfrm>
          <a:prstGeom prst="rect">
            <a:avLst/>
          </a:prstGeom>
        </p:spPr>
      </p:pic>
    </p:spTree>
    <p:extLst>
      <p:ext uri="{BB962C8B-B14F-4D97-AF65-F5344CB8AC3E}">
        <p14:creationId xmlns:p14="http://schemas.microsoft.com/office/powerpoint/2010/main" val="3598486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boys sitting on a bed&#10;&#10;AI-generated content may be incorrect.">
            <a:hlinkClick r:id="rId3"/>
            <a:extLst>
              <a:ext uri="{FF2B5EF4-FFF2-40B4-BE49-F238E27FC236}">
                <a16:creationId xmlns:a16="http://schemas.microsoft.com/office/drawing/2014/main" id="{161E4BB2-42E2-869A-314E-1BF9CDB02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14" y="0"/>
            <a:ext cx="7199084" cy="6858000"/>
          </a:xfrm>
          <a:prstGeom prst="rect">
            <a:avLst/>
          </a:prstGeom>
        </p:spPr>
      </p:pic>
      <p:sp>
        <p:nvSpPr>
          <p:cNvPr id="2" name="Rectangle: Single Corner Rounded 1">
            <a:extLst>
              <a:ext uri="{FF2B5EF4-FFF2-40B4-BE49-F238E27FC236}">
                <a16:creationId xmlns:a16="http://schemas.microsoft.com/office/drawing/2014/main" id="{58DFFEDA-A150-7F8A-DC4B-3B23C410D616}"/>
              </a:ext>
            </a:extLst>
          </p:cNvPr>
          <p:cNvSpPr/>
          <p:nvPr/>
        </p:nvSpPr>
        <p:spPr>
          <a:xfrm rot="430734" flipH="1" flipV="1">
            <a:off x="6251319" y="-151527"/>
            <a:ext cx="9050139" cy="7687828"/>
          </a:xfrm>
          <a:prstGeom prst="round1Rect">
            <a:avLst/>
          </a:prstGeom>
          <a:solidFill>
            <a:srgbClr val="ADDEDD"/>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sz="400"/>
          </a:p>
        </p:txBody>
      </p:sp>
      <p:sp>
        <p:nvSpPr>
          <p:cNvPr id="4" name="TextBox 6">
            <a:extLst>
              <a:ext uri="{FF2B5EF4-FFF2-40B4-BE49-F238E27FC236}">
                <a16:creationId xmlns:a16="http://schemas.microsoft.com/office/drawing/2014/main" id="{6C1B719E-2D3C-4EF0-335A-C4EAC1768111}"/>
              </a:ext>
            </a:extLst>
          </p:cNvPr>
          <p:cNvSpPr txBox="1"/>
          <p:nvPr/>
        </p:nvSpPr>
        <p:spPr>
          <a:xfrm>
            <a:off x="6785916" y="1376513"/>
            <a:ext cx="10812167" cy="10772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chemeClr val="tx2"/>
                </a:solidFill>
                <a:uFillTx/>
                <a:latin typeface="Poppins" panose="00000500000000000000" pitchFamily="2" charset="0"/>
                <a:cs typeface="Poppins" panose="00000500000000000000" pitchFamily="2" charset="0"/>
              </a:rPr>
              <a:t>Saving vs borrowing</a:t>
            </a:r>
            <a:endParaRPr lang="en-GB" sz="3200" b="0" i="0" u="none" strike="noStrike" kern="0" cap="none" spc="0" baseline="0">
              <a:solidFill>
                <a:schemeClr val="tx2"/>
              </a:solidFill>
              <a:uFillTx/>
              <a:latin typeface="Poppins" panose="00000500000000000000" pitchFamily="2" charset="0"/>
              <a:cs typeface="Poppins" panose="00000500000000000000" pitchFamily="2"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chemeClr val="tx2"/>
              </a:solidFill>
              <a:uFillTx/>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E81A65BF-C47B-F903-F908-FCC9D96F6015}"/>
              </a:ext>
            </a:extLst>
          </p:cNvPr>
          <p:cNvSpPr txBox="1"/>
          <p:nvPr/>
        </p:nvSpPr>
        <p:spPr>
          <a:xfrm>
            <a:off x="6878644" y="1915122"/>
            <a:ext cx="5807597" cy="3917996"/>
          </a:xfrm>
          <a:prstGeom prst="rect">
            <a:avLst/>
          </a:prstGeom>
          <a:noFill/>
        </p:spPr>
        <p:txBody>
          <a:bodyPr wrap="square">
            <a:spAutoFit/>
          </a:bodyPr>
          <a:lstStyle/>
          <a:p>
            <a:pPr algn="l" fontAlgn="base">
              <a:lnSpc>
                <a:spcPct val="150000"/>
              </a:lnSpc>
              <a:buFont typeface="Arial" panose="020B0604020202020204" pitchFamily="34" charset="0"/>
              <a:buChar char="•"/>
            </a:pPr>
            <a:r>
              <a:rPr lang="en-GB" sz="2400" b="0" i="0">
                <a:solidFill>
                  <a:schemeClr val="tx2"/>
                </a:solidFill>
                <a:effectLst/>
                <a:latin typeface="Poppins" panose="00000500000000000000" pitchFamily="2" charset="0"/>
                <a:cs typeface="Poppins" panose="00000500000000000000" pitchFamily="2" charset="0"/>
              </a:rPr>
              <a:t>What is interest?</a:t>
            </a:r>
          </a:p>
          <a:p>
            <a:pPr algn="l" fontAlgn="base">
              <a:lnSpc>
                <a:spcPct val="150000"/>
              </a:lnSpc>
              <a:buFont typeface="Arial" panose="020B0604020202020204" pitchFamily="34" charset="0"/>
              <a:buChar char="•"/>
            </a:pPr>
            <a:r>
              <a:rPr lang="en-GB" sz="2400" b="0" i="0">
                <a:solidFill>
                  <a:schemeClr val="tx2"/>
                </a:solidFill>
                <a:effectLst/>
                <a:latin typeface="Poppins" panose="00000500000000000000" pitchFamily="2" charset="0"/>
                <a:cs typeface="Poppins" panose="00000500000000000000" pitchFamily="2" charset="0"/>
              </a:rPr>
              <a:t>What are the benefits of saving money in a bank account?</a:t>
            </a:r>
          </a:p>
          <a:p>
            <a:pPr algn="l" fontAlgn="base">
              <a:lnSpc>
                <a:spcPct val="150000"/>
              </a:lnSpc>
              <a:buFont typeface="Arial" panose="020B0604020202020204" pitchFamily="34" charset="0"/>
              <a:buChar char="•"/>
            </a:pPr>
            <a:r>
              <a:rPr lang="en-GB" sz="2400" b="0" i="0">
                <a:solidFill>
                  <a:schemeClr val="tx2"/>
                </a:solidFill>
                <a:effectLst/>
                <a:latin typeface="Poppins" panose="00000500000000000000" pitchFamily="2" charset="0"/>
                <a:cs typeface="Poppins" panose="00000500000000000000" pitchFamily="2" charset="0"/>
              </a:rPr>
              <a:t>What are the risks of borrowing money?</a:t>
            </a:r>
          </a:p>
          <a:p>
            <a:pPr algn="l" fontAlgn="base">
              <a:lnSpc>
                <a:spcPct val="150000"/>
              </a:lnSpc>
              <a:buFont typeface="Arial" panose="020B0604020202020204" pitchFamily="34" charset="0"/>
              <a:buChar char="•"/>
            </a:pPr>
            <a:r>
              <a:rPr lang="en-GB" sz="2400" b="0" i="0">
                <a:solidFill>
                  <a:schemeClr val="tx2"/>
                </a:solidFill>
                <a:effectLst/>
                <a:latin typeface="Poppins" panose="00000500000000000000" pitchFamily="2" charset="0"/>
                <a:cs typeface="Poppins" panose="00000500000000000000" pitchFamily="2" charset="0"/>
              </a:rPr>
              <a:t>Why might someone choose to borrow money?</a:t>
            </a:r>
          </a:p>
        </p:txBody>
      </p:sp>
      <p:sp>
        <p:nvSpPr>
          <p:cNvPr id="6" name="Oval 5">
            <a:extLst>
              <a:ext uri="{FF2B5EF4-FFF2-40B4-BE49-F238E27FC236}">
                <a16:creationId xmlns:a16="http://schemas.microsoft.com/office/drawing/2014/main" id="{B983A821-31DA-0932-B825-52869D421750}"/>
              </a:ext>
            </a:extLst>
          </p:cNvPr>
          <p:cNvSpPr/>
          <p:nvPr/>
        </p:nvSpPr>
        <p:spPr>
          <a:xfrm>
            <a:off x="968991" y="4244454"/>
            <a:ext cx="1588664" cy="1588664"/>
          </a:xfrm>
          <a:prstGeom prst="ellipse">
            <a:avLst/>
          </a:prstGeom>
          <a:solidFill>
            <a:srgbClr val="AD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EF6FD92-F090-DD76-1157-0E07C6DD9955}"/>
              </a:ext>
            </a:extLst>
          </p:cNvPr>
          <p:cNvSpPr txBox="1"/>
          <p:nvPr/>
        </p:nvSpPr>
        <p:spPr>
          <a:xfrm>
            <a:off x="1061720" y="4746398"/>
            <a:ext cx="1403205" cy="584775"/>
          </a:xfrm>
          <a:prstGeom prst="rect">
            <a:avLst/>
          </a:prstGeom>
          <a:noFill/>
        </p:spPr>
        <p:txBody>
          <a:bodyPr wrap="none" rtlCol="0">
            <a:spAutoFit/>
          </a:bodyPr>
          <a:lstStyle/>
          <a:p>
            <a:r>
              <a:rPr lang="en-GB" sz="1600" b="1">
                <a:solidFill>
                  <a:schemeClr val="tx2"/>
                </a:solidFill>
                <a:hlinkClick r:id="rId3"/>
              </a:rPr>
              <a:t>BBC Schools</a:t>
            </a:r>
          </a:p>
          <a:p>
            <a:r>
              <a:rPr lang="en-GB" sz="1600">
                <a:solidFill>
                  <a:schemeClr val="tx2"/>
                </a:solidFill>
                <a:hlinkClick r:id="rId3"/>
              </a:rPr>
              <a:t>click to watch</a:t>
            </a:r>
            <a:endParaRPr lang="en-GB" sz="1600">
              <a:solidFill>
                <a:schemeClr val="tx2"/>
              </a:solidFill>
            </a:endParaRPr>
          </a:p>
        </p:txBody>
      </p:sp>
      <p:pic>
        <p:nvPicPr>
          <p:cNvPr id="8" name="Picture 7" descr="A logo with blue text&#10;&#10;AI-generated content may be incorrect.">
            <a:extLst>
              <a:ext uri="{FF2B5EF4-FFF2-40B4-BE49-F238E27FC236}">
                <a16:creationId xmlns:a16="http://schemas.microsoft.com/office/drawing/2014/main" id="{3102FBAB-0094-00A7-673D-4D84BA67D4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4734" y="5658908"/>
            <a:ext cx="982717" cy="893379"/>
          </a:xfrm>
          <a:prstGeom prst="rect">
            <a:avLst/>
          </a:prstGeom>
        </p:spPr>
      </p:pic>
    </p:spTree>
    <p:extLst>
      <p:ext uri="{BB962C8B-B14F-4D97-AF65-F5344CB8AC3E}">
        <p14:creationId xmlns:p14="http://schemas.microsoft.com/office/powerpoint/2010/main" val="2790996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B0716E-E012-7EAE-8CB5-625FDBF83819}"/>
              </a:ext>
            </a:extLst>
          </p:cNvPr>
          <p:cNvSpPr txBox="1"/>
          <p:nvPr/>
        </p:nvSpPr>
        <p:spPr>
          <a:xfrm>
            <a:off x="1041400" y="2704763"/>
            <a:ext cx="8776824" cy="2554545"/>
          </a:xfrm>
          <a:prstGeom prst="rect">
            <a:avLst/>
          </a:prstGeom>
          <a:noFill/>
        </p:spPr>
        <p:txBody>
          <a:bodyPr wrap="square" rtlCol="0">
            <a:spAutoFit/>
          </a:bodyPr>
          <a:lstStyle/>
          <a:p>
            <a:endParaRPr lang="en-GB" sz="2000">
              <a:solidFill>
                <a:srgbClr val="163E64"/>
              </a:solidFill>
              <a:latin typeface="Poppins" panose="00000500000000000000" pitchFamily="2" charset="0"/>
              <a:cs typeface="Poppins" panose="00000500000000000000" pitchFamily="2" charset="0"/>
            </a:endParaRPr>
          </a:p>
          <a:p>
            <a:r>
              <a:rPr lang="en-GB" sz="2000" b="1">
                <a:solidFill>
                  <a:srgbClr val="163E64"/>
                </a:solidFill>
                <a:latin typeface="Poppins" panose="00000500000000000000" pitchFamily="2" charset="0"/>
                <a:cs typeface="Poppins" panose="00000500000000000000" pitchFamily="2" charset="0"/>
              </a:rPr>
              <a:t>When they go up: </a:t>
            </a:r>
          </a:p>
          <a:p>
            <a:r>
              <a:rPr lang="en-GB" sz="2000">
                <a:solidFill>
                  <a:srgbClr val="163E64"/>
                </a:solidFill>
                <a:latin typeface="Poppins" panose="00000500000000000000" pitchFamily="2" charset="0"/>
                <a:cs typeface="Poppins" panose="00000500000000000000" pitchFamily="2" charset="0"/>
                <a:sym typeface="Wingdings" panose="05000000000000000000" pitchFamily="2" charset="2"/>
              </a:rPr>
              <a:t> </a:t>
            </a:r>
            <a:r>
              <a:rPr lang="en-GB" sz="2000">
                <a:solidFill>
                  <a:srgbClr val="163E64"/>
                </a:solidFill>
                <a:latin typeface="Poppins" panose="00000500000000000000" pitchFamily="2" charset="0"/>
                <a:cs typeface="Poppins" panose="00000500000000000000" pitchFamily="2" charset="0"/>
              </a:rPr>
              <a:t>You get more money added to your savings</a:t>
            </a:r>
          </a:p>
          <a:p>
            <a:r>
              <a:rPr lang="en-GB" sz="2000">
                <a:solidFill>
                  <a:srgbClr val="163E64"/>
                </a:solidFill>
                <a:latin typeface="Poppins" panose="00000500000000000000" pitchFamily="2" charset="0"/>
                <a:cs typeface="Poppins" panose="00000500000000000000" pitchFamily="2" charset="0"/>
                <a:sym typeface="Wingdings" panose="05000000000000000000" pitchFamily="2" charset="2"/>
              </a:rPr>
              <a:t> </a:t>
            </a:r>
            <a:r>
              <a:rPr lang="en-GB" sz="2000">
                <a:solidFill>
                  <a:srgbClr val="163E64"/>
                </a:solidFill>
                <a:latin typeface="Poppins" panose="00000500000000000000" pitchFamily="2" charset="0"/>
                <a:cs typeface="Poppins" panose="00000500000000000000" pitchFamily="2" charset="0"/>
              </a:rPr>
              <a:t>You have to pay more on any loans you have.</a:t>
            </a:r>
          </a:p>
          <a:p>
            <a:endParaRPr lang="en-GB" sz="2000">
              <a:solidFill>
                <a:srgbClr val="163E64"/>
              </a:solidFill>
              <a:latin typeface="Poppins" panose="00000500000000000000" pitchFamily="2" charset="0"/>
              <a:cs typeface="Poppins" panose="00000500000000000000" pitchFamily="2" charset="0"/>
            </a:endParaRPr>
          </a:p>
          <a:p>
            <a:r>
              <a:rPr lang="en-GB" sz="2000" b="1">
                <a:solidFill>
                  <a:srgbClr val="163E64"/>
                </a:solidFill>
                <a:latin typeface="Poppins" panose="00000500000000000000" pitchFamily="2" charset="0"/>
                <a:cs typeface="Poppins" panose="00000500000000000000" pitchFamily="2" charset="0"/>
              </a:rPr>
              <a:t>When they go down:</a:t>
            </a:r>
          </a:p>
          <a:p>
            <a:r>
              <a:rPr lang="en-GB" sz="2000">
                <a:solidFill>
                  <a:srgbClr val="163E64"/>
                </a:solidFill>
                <a:latin typeface="Poppins" panose="00000500000000000000" pitchFamily="2" charset="0"/>
                <a:cs typeface="Poppins" panose="00000500000000000000" pitchFamily="2" charset="0"/>
                <a:sym typeface="Wingdings" panose="05000000000000000000" pitchFamily="2" charset="2"/>
              </a:rPr>
              <a:t> </a:t>
            </a:r>
            <a:r>
              <a:rPr lang="en-GB" sz="2000">
                <a:solidFill>
                  <a:srgbClr val="163E64"/>
                </a:solidFill>
                <a:latin typeface="Poppins" panose="00000500000000000000" pitchFamily="2" charset="0"/>
                <a:cs typeface="Poppins" panose="00000500000000000000" pitchFamily="2" charset="0"/>
              </a:rPr>
              <a:t>You don’t get as much added to your savings</a:t>
            </a:r>
          </a:p>
          <a:p>
            <a:r>
              <a:rPr lang="en-GB" sz="2000">
                <a:solidFill>
                  <a:srgbClr val="163E64"/>
                </a:solidFill>
                <a:latin typeface="Poppins" panose="00000500000000000000" pitchFamily="2" charset="0"/>
                <a:cs typeface="Poppins" panose="00000500000000000000" pitchFamily="2" charset="0"/>
                <a:sym typeface="Wingdings" panose="05000000000000000000" pitchFamily="2" charset="2"/>
              </a:rPr>
              <a:t> </a:t>
            </a:r>
            <a:r>
              <a:rPr lang="en-GB" sz="2000">
                <a:solidFill>
                  <a:srgbClr val="163E64"/>
                </a:solidFill>
                <a:latin typeface="Poppins" panose="00000500000000000000" pitchFamily="2" charset="0"/>
                <a:cs typeface="Poppins" panose="00000500000000000000" pitchFamily="2" charset="0"/>
              </a:rPr>
              <a:t>You don’t have to pay back as much on your loans.</a:t>
            </a:r>
          </a:p>
        </p:txBody>
      </p:sp>
      <p:sp>
        <p:nvSpPr>
          <p:cNvPr id="7" name="TextBox 6">
            <a:extLst>
              <a:ext uri="{FF2B5EF4-FFF2-40B4-BE49-F238E27FC236}">
                <a16:creationId xmlns:a16="http://schemas.microsoft.com/office/drawing/2014/main" id="{CA6CD530-6B3D-0167-6F66-5CE3A9E792DA}"/>
              </a:ext>
            </a:extLst>
          </p:cNvPr>
          <p:cNvSpPr txBox="1"/>
          <p:nvPr/>
        </p:nvSpPr>
        <p:spPr>
          <a:xfrm>
            <a:off x="952500" y="1504434"/>
            <a:ext cx="6096000" cy="1200329"/>
          </a:xfrm>
          <a:prstGeom prst="rect">
            <a:avLst/>
          </a:prstGeom>
          <a:noFill/>
        </p:spPr>
        <p:txBody>
          <a:bodyPr wrap="square">
            <a:spAutoFit/>
          </a:bodyPr>
          <a:lstStyle/>
          <a:p>
            <a:r>
              <a:rPr lang="en-GB" sz="3600">
                <a:solidFill>
                  <a:srgbClr val="163E64"/>
                </a:solidFill>
                <a:latin typeface="Poppins" panose="00000500000000000000" pitchFamily="2" charset="0"/>
                <a:cs typeface="Poppins" panose="00000500000000000000" pitchFamily="2" charset="0"/>
              </a:rPr>
              <a:t>Interest rates can go up as well as down!</a:t>
            </a:r>
            <a:endParaRPr lang="en-GB" sz="3600"/>
          </a:p>
        </p:txBody>
      </p:sp>
      <p:pic>
        <p:nvPicPr>
          <p:cNvPr id="9" name="Picture 8" descr="A blue arrow pointing up&#10;&#10;AI-generated content may be incorrect.">
            <a:extLst>
              <a:ext uri="{FF2B5EF4-FFF2-40B4-BE49-F238E27FC236}">
                <a16:creationId xmlns:a16="http://schemas.microsoft.com/office/drawing/2014/main" id="{8F474851-C3F3-D841-D8D1-651B81C40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600" y="1079500"/>
            <a:ext cx="4876800" cy="4876800"/>
          </a:xfrm>
          <a:prstGeom prst="rect">
            <a:avLst/>
          </a:prstGeom>
        </p:spPr>
      </p:pic>
      <p:sp>
        <p:nvSpPr>
          <p:cNvPr id="11" name="TextBox 10">
            <a:extLst>
              <a:ext uri="{FF2B5EF4-FFF2-40B4-BE49-F238E27FC236}">
                <a16:creationId xmlns:a16="http://schemas.microsoft.com/office/drawing/2014/main" id="{3F7209E2-31D0-A807-945E-943EB315BDB1}"/>
              </a:ext>
            </a:extLst>
          </p:cNvPr>
          <p:cNvSpPr txBox="1"/>
          <p:nvPr/>
        </p:nvSpPr>
        <p:spPr>
          <a:xfrm>
            <a:off x="9144000" y="3225512"/>
            <a:ext cx="571500" cy="584775"/>
          </a:xfrm>
          <a:prstGeom prst="rect">
            <a:avLst/>
          </a:prstGeom>
          <a:noFill/>
        </p:spPr>
        <p:txBody>
          <a:bodyPr wrap="square">
            <a:spAutoFit/>
          </a:bodyPr>
          <a:lstStyle/>
          <a:p>
            <a:r>
              <a:rPr lang="en-GB" sz="3200">
                <a:solidFill>
                  <a:schemeClr val="bg1"/>
                </a:solidFill>
                <a:latin typeface="Poppins" panose="00000500000000000000" pitchFamily="2" charset="0"/>
                <a:cs typeface="Poppins" panose="00000500000000000000" pitchFamily="2" charset="0"/>
              </a:rPr>
              <a:t>%</a:t>
            </a:r>
            <a:endParaRPr lang="en-GB" sz="320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putting coins into a piggy bank&#10;&#10;AI-generated content may be incorrect.">
            <a:extLst>
              <a:ext uri="{FF2B5EF4-FFF2-40B4-BE49-F238E27FC236}">
                <a16:creationId xmlns:a16="http://schemas.microsoft.com/office/drawing/2014/main" id="{B53CF5FE-8C93-2A56-9D26-ADC3FB5C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782" y="-559558"/>
            <a:ext cx="12829098" cy="7645127"/>
          </a:xfrm>
          <a:prstGeom prst="rect">
            <a:avLst/>
          </a:prstGeom>
        </p:spPr>
      </p:pic>
      <p:sp>
        <p:nvSpPr>
          <p:cNvPr id="5" name="Oval 4">
            <a:extLst>
              <a:ext uri="{FF2B5EF4-FFF2-40B4-BE49-F238E27FC236}">
                <a16:creationId xmlns:a16="http://schemas.microsoft.com/office/drawing/2014/main" id="{E6B1C773-4FDD-AC72-E29C-62D6D4044A80}"/>
              </a:ext>
            </a:extLst>
          </p:cNvPr>
          <p:cNvSpPr/>
          <p:nvPr/>
        </p:nvSpPr>
        <p:spPr>
          <a:xfrm>
            <a:off x="927893" y="3725838"/>
            <a:ext cx="1924490" cy="2101755"/>
          </a:xfrm>
          <a:prstGeom prst="ellipse">
            <a:avLst/>
          </a:prstGeom>
          <a:solidFill>
            <a:srgbClr val="AD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Single Corner Rounded 2">
            <a:extLst>
              <a:ext uri="{FF2B5EF4-FFF2-40B4-BE49-F238E27FC236}">
                <a16:creationId xmlns:a16="http://schemas.microsoft.com/office/drawing/2014/main" id="{3B68F4AA-E570-A9F2-E5AB-5EA7F97FEE39}"/>
              </a:ext>
            </a:extLst>
          </p:cNvPr>
          <p:cNvSpPr/>
          <p:nvPr/>
        </p:nvSpPr>
        <p:spPr>
          <a:xfrm rot="430734" flipH="1" flipV="1">
            <a:off x="6251319" y="-151527"/>
            <a:ext cx="9050139" cy="7687828"/>
          </a:xfrm>
          <a:prstGeom prst="round1Rect">
            <a:avLst/>
          </a:prstGeom>
          <a:solidFill>
            <a:srgbClr val="ADDEDD"/>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sz="400"/>
          </a:p>
        </p:txBody>
      </p:sp>
      <p:sp>
        <p:nvSpPr>
          <p:cNvPr id="2" name="Title 1">
            <a:extLst>
              <a:ext uri="{FF2B5EF4-FFF2-40B4-BE49-F238E27FC236}">
                <a16:creationId xmlns:a16="http://schemas.microsoft.com/office/drawing/2014/main" id="{E96E6FBC-4800-8251-B915-80CAB183A58A}"/>
              </a:ext>
            </a:extLst>
          </p:cNvPr>
          <p:cNvSpPr>
            <a:spLocks noGrp="1"/>
          </p:cNvSpPr>
          <p:nvPr>
            <p:ph type="title"/>
          </p:nvPr>
        </p:nvSpPr>
        <p:spPr>
          <a:xfrm>
            <a:off x="6974006" y="802687"/>
            <a:ext cx="5404514" cy="841923"/>
          </a:xfrm>
        </p:spPr>
        <p:txBody>
          <a:bodyPr>
            <a:normAutofit/>
          </a:bodyPr>
          <a:lstStyle/>
          <a:p>
            <a:r>
              <a:rPr lang="en-GB" sz="3600">
                <a:solidFill>
                  <a:schemeClr val="tx2"/>
                </a:solidFill>
                <a:latin typeface="Poppins" panose="00000500000000000000" pitchFamily="2" charset="0"/>
                <a:cs typeface="Poppins" panose="00000500000000000000" pitchFamily="2" charset="0"/>
              </a:rPr>
              <a:t>Being wise with money</a:t>
            </a:r>
          </a:p>
        </p:txBody>
      </p:sp>
      <p:sp>
        <p:nvSpPr>
          <p:cNvPr id="4" name="TextBox 3">
            <a:extLst>
              <a:ext uri="{FF2B5EF4-FFF2-40B4-BE49-F238E27FC236}">
                <a16:creationId xmlns:a16="http://schemas.microsoft.com/office/drawing/2014/main" id="{CCE1712E-0466-6AC2-96DB-2DE3FA24EE1B}"/>
              </a:ext>
            </a:extLst>
          </p:cNvPr>
          <p:cNvSpPr txBox="1"/>
          <p:nvPr/>
        </p:nvSpPr>
        <p:spPr>
          <a:xfrm>
            <a:off x="1062690" y="4305131"/>
            <a:ext cx="1639567" cy="1015663"/>
          </a:xfrm>
          <a:prstGeom prst="rect">
            <a:avLst/>
          </a:prstGeom>
          <a:noFill/>
        </p:spPr>
        <p:txBody>
          <a:bodyPr wrap="square">
            <a:spAutoFit/>
          </a:bodyPr>
          <a:lstStyle/>
          <a:p>
            <a:r>
              <a:rPr lang="en-GB" sz="1200">
                <a:hlinkClick r:id="rId4"/>
              </a:rPr>
              <a:t>Keeping track of spending and savings: being wiser with my money - BBC Teach</a:t>
            </a:r>
            <a:endParaRPr lang="en-GB" sz="1200"/>
          </a:p>
        </p:txBody>
      </p:sp>
      <p:sp>
        <p:nvSpPr>
          <p:cNvPr id="8" name="TextBox 7">
            <a:extLst>
              <a:ext uri="{FF2B5EF4-FFF2-40B4-BE49-F238E27FC236}">
                <a16:creationId xmlns:a16="http://schemas.microsoft.com/office/drawing/2014/main" id="{7F4B8974-EB1C-08C9-B476-A8BFA979D0B8}"/>
              </a:ext>
            </a:extLst>
          </p:cNvPr>
          <p:cNvSpPr txBox="1"/>
          <p:nvPr/>
        </p:nvSpPr>
        <p:spPr>
          <a:xfrm>
            <a:off x="6974006" y="1841254"/>
            <a:ext cx="5025296" cy="4093428"/>
          </a:xfrm>
          <a:prstGeom prst="rect">
            <a:avLst/>
          </a:prstGeom>
          <a:noFill/>
        </p:spPr>
        <p:txBody>
          <a:bodyPr wrap="square">
            <a:spAutoFit/>
          </a:bodyPr>
          <a:lstStyle/>
          <a:p>
            <a:pPr algn="l" fontAlgn="base">
              <a:buFont typeface="Arial" panose="020B0604020202020204" pitchFamily="34" charset="0"/>
              <a:buChar char="•"/>
            </a:pPr>
            <a:r>
              <a:rPr lang="en-GB" sz="2000" b="0" i="0">
                <a:solidFill>
                  <a:schemeClr val="tx2"/>
                </a:solidFill>
                <a:effectLst/>
                <a:latin typeface="Poppins" panose="00000500000000000000" pitchFamily="2" charset="0"/>
                <a:cs typeface="Poppins" panose="00000500000000000000" pitchFamily="2" charset="0"/>
              </a:rPr>
              <a:t>Why might keeping a record of what you save and spend be helpful?</a:t>
            </a:r>
            <a:br>
              <a:rPr lang="en-GB" sz="2000" b="0" i="0">
                <a:solidFill>
                  <a:schemeClr val="tx2"/>
                </a:solidFill>
                <a:effectLst/>
                <a:latin typeface="Poppins" panose="00000500000000000000" pitchFamily="2" charset="0"/>
                <a:cs typeface="Poppins" panose="00000500000000000000" pitchFamily="2" charset="0"/>
              </a:rPr>
            </a:br>
            <a:endParaRPr lang="en-GB" sz="2000" b="0" i="0">
              <a:solidFill>
                <a:schemeClr val="tx2"/>
              </a:solidFill>
              <a:effectLst/>
              <a:latin typeface="Poppins" panose="00000500000000000000" pitchFamily="2" charset="0"/>
              <a:cs typeface="Poppins" panose="00000500000000000000" pitchFamily="2" charset="0"/>
            </a:endParaRPr>
          </a:p>
          <a:p>
            <a:pPr algn="l" fontAlgn="base">
              <a:buFont typeface="Arial" panose="020B0604020202020204" pitchFamily="34" charset="0"/>
              <a:buChar char="•"/>
            </a:pPr>
            <a:r>
              <a:rPr lang="en-GB" sz="2000" b="0" i="0">
                <a:solidFill>
                  <a:schemeClr val="tx2"/>
                </a:solidFill>
                <a:effectLst/>
                <a:latin typeface="Poppins" panose="00000500000000000000" pitchFamily="2" charset="0"/>
                <a:cs typeface="Poppins" panose="00000500000000000000" pitchFamily="2" charset="0"/>
              </a:rPr>
              <a:t>What are some ways you might keep a record of your spending and saving?</a:t>
            </a:r>
            <a:br>
              <a:rPr lang="en-GB" sz="2000" b="0" i="0">
                <a:solidFill>
                  <a:schemeClr val="tx2"/>
                </a:solidFill>
                <a:effectLst/>
                <a:latin typeface="Poppins" panose="00000500000000000000" pitchFamily="2" charset="0"/>
                <a:cs typeface="Poppins" panose="00000500000000000000" pitchFamily="2" charset="0"/>
              </a:rPr>
            </a:br>
            <a:endParaRPr lang="en-GB" sz="2000" b="0" i="0">
              <a:solidFill>
                <a:schemeClr val="tx2"/>
              </a:solidFill>
              <a:effectLst/>
              <a:latin typeface="Poppins" panose="00000500000000000000" pitchFamily="2" charset="0"/>
              <a:cs typeface="Poppins" panose="00000500000000000000" pitchFamily="2" charset="0"/>
            </a:endParaRPr>
          </a:p>
          <a:p>
            <a:pPr algn="l" fontAlgn="base">
              <a:buFont typeface="Arial" panose="020B0604020202020204" pitchFamily="34" charset="0"/>
              <a:buChar char="•"/>
            </a:pPr>
            <a:r>
              <a:rPr lang="en-GB" sz="2000" b="0" i="0">
                <a:solidFill>
                  <a:schemeClr val="tx2"/>
                </a:solidFill>
                <a:effectLst/>
                <a:latin typeface="Poppins" panose="00000500000000000000" pitchFamily="2" charset="0"/>
                <a:cs typeface="Poppins" panose="00000500000000000000" pitchFamily="2" charset="0"/>
              </a:rPr>
              <a:t>How does a bank account help you to keep track of your savings and spending?</a:t>
            </a:r>
            <a:br>
              <a:rPr lang="en-GB" sz="2000" b="0" i="0">
                <a:solidFill>
                  <a:schemeClr val="tx2"/>
                </a:solidFill>
                <a:effectLst/>
                <a:latin typeface="Poppins" panose="00000500000000000000" pitchFamily="2" charset="0"/>
                <a:cs typeface="Poppins" panose="00000500000000000000" pitchFamily="2" charset="0"/>
              </a:rPr>
            </a:br>
            <a:endParaRPr lang="en-GB" sz="2000" b="0" i="0">
              <a:solidFill>
                <a:schemeClr val="tx2"/>
              </a:solidFill>
              <a:effectLst/>
              <a:latin typeface="Poppins" panose="00000500000000000000" pitchFamily="2" charset="0"/>
              <a:cs typeface="Poppins" panose="00000500000000000000" pitchFamily="2" charset="0"/>
            </a:endParaRPr>
          </a:p>
          <a:p>
            <a:pPr algn="l" fontAlgn="base">
              <a:buFont typeface="Arial" panose="020B0604020202020204" pitchFamily="34" charset="0"/>
              <a:buChar char="•"/>
            </a:pPr>
            <a:r>
              <a:rPr lang="en-GB" sz="2000" b="0" i="0">
                <a:solidFill>
                  <a:schemeClr val="tx2"/>
                </a:solidFill>
                <a:effectLst/>
                <a:latin typeface="Poppins" panose="00000500000000000000" pitchFamily="2" charset="0"/>
                <a:cs typeface="Poppins" panose="00000500000000000000" pitchFamily="2" charset="0"/>
              </a:rPr>
              <a:t>What is the difference between a debit card and a credit card?</a:t>
            </a:r>
          </a:p>
        </p:txBody>
      </p:sp>
      <p:pic>
        <p:nvPicPr>
          <p:cNvPr id="7" name="Picture 6" descr="A logo with blue text&#10;&#10;AI-generated content may be incorrect.">
            <a:extLst>
              <a:ext uri="{FF2B5EF4-FFF2-40B4-BE49-F238E27FC236}">
                <a16:creationId xmlns:a16="http://schemas.microsoft.com/office/drawing/2014/main" id="{5E2A417E-1FD0-0671-2A62-D818FB367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4734" y="5658908"/>
            <a:ext cx="982717" cy="893379"/>
          </a:xfrm>
          <a:prstGeom prst="rect">
            <a:avLst/>
          </a:prstGeom>
        </p:spPr>
      </p:pic>
    </p:spTree>
    <p:extLst>
      <p:ext uri="{BB962C8B-B14F-4D97-AF65-F5344CB8AC3E}">
        <p14:creationId xmlns:p14="http://schemas.microsoft.com/office/powerpoint/2010/main" val="3447902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a:extLst>
            <a:ext uri="{FF2B5EF4-FFF2-40B4-BE49-F238E27FC236}">
              <a16:creationId xmlns:a16="http://schemas.microsoft.com/office/drawing/2014/main" id="{60EE7871-8833-1ECB-4678-3D06DE8B1E83}"/>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31FE0922-8F9C-B0A0-35D1-8C64D04CE3F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2">
            <a:extLst>
              <a:ext uri="{FF2B5EF4-FFF2-40B4-BE49-F238E27FC236}">
                <a16:creationId xmlns:a16="http://schemas.microsoft.com/office/drawing/2014/main" id="{8F4BA48A-953D-309C-2EEE-73FFBF1AA81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a:extLst>
              <a:ext uri="{FF2B5EF4-FFF2-40B4-BE49-F238E27FC236}">
                <a16:creationId xmlns:a16="http://schemas.microsoft.com/office/drawing/2014/main" id="{F499C3D0-6750-120D-CA39-F56BC66D2D2E}"/>
              </a:ext>
            </a:extLst>
          </p:cNvPr>
          <p:cNvPicPr>
            <a:picLocks noChangeAspect="1"/>
          </p:cNvPicPr>
          <p:nvPr/>
        </p:nvPicPr>
        <p:blipFill>
          <a:blip r:embed="rId3"/>
          <a:srcRect t="1552"/>
          <a:stretch>
            <a:fillRect/>
          </a:stretch>
        </p:blipFill>
        <p:spPr>
          <a:xfrm>
            <a:off x="5809823" y="743564"/>
            <a:ext cx="5905863" cy="5542932"/>
          </a:xfrm>
          <a:prstGeom prst="rect">
            <a:avLst/>
          </a:prstGeom>
        </p:spPr>
      </p:pic>
      <p:sp>
        <p:nvSpPr>
          <p:cNvPr id="4" name="TextBox 3">
            <a:extLst>
              <a:ext uri="{FF2B5EF4-FFF2-40B4-BE49-F238E27FC236}">
                <a16:creationId xmlns:a16="http://schemas.microsoft.com/office/drawing/2014/main" id="{9AF141CE-88AA-0B0F-E92E-BDD186C7FC67}"/>
              </a:ext>
            </a:extLst>
          </p:cNvPr>
          <p:cNvSpPr txBox="1"/>
          <p:nvPr/>
        </p:nvSpPr>
        <p:spPr>
          <a:xfrm>
            <a:off x="863542" y="2527665"/>
            <a:ext cx="4588568" cy="1787567"/>
          </a:xfrm>
          <a:prstGeom prst="rect">
            <a:avLst/>
          </a:prstGeom>
          <a:noFill/>
        </p:spPr>
        <p:txBody>
          <a:bodyPr wrap="square" rtlCol="0">
            <a:spAutoFit/>
          </a:bodyPr>
          <a:lstStyle/>
          <a:p>
            <a:r>
              <a:rPr lang="en-GB" dirty="0">
                <a:solidFill>
                  <a:srgbClr val="163E64"/>
                </a:solidFill>
              </a:rPr>
              <a:t>Understand what money you have coming in - </a:t>
            </a:r>
            <a:r>
              <a:rPr lang="en-GB" b="1" dirty="0">
                <a:solidFill>
                  <a:srgbClr val="163E64"/>
                </a:solidFill>
                <a:highlight>
                  <a:srgbClr val="FFFF00"/>
                </a:highlight>
              </a:rPr>
              <a:t>Income</a:t>
            </a:r>
          </a:p>
          <a:p>
            <a:pPr marL="285750" indent="-285750">
              <a:buFont typeface="Arial" panose="020B0604020202020204" pitchFamily="34" charset="0"/>
              <a:buChar char="•"/>
            </a:pPr>
            <a:r>
              <a:rPr lang="en-GB" dirty="0">
                <a:solidFill>
                  <a:srgbClr val="163E64"/>
                </a:solidFill>
              </a:rPr>
              <a:t>Jobs</a:t>
            </a:r>
          </a:p>
          <a:p>
            <a:pPr marL="285750" indent="-285750">
              <a:buFont typeface="Arial" panose="020B0604020202020204" pitchFamily="34" charset="0"/>
              <a:buChar char="•"/>
            </a:pPr>
            <a:r>
              <a:rPr lang="en-GB" dirty="0">
                <a:solidFill>
                  <a:srgbClr val="163E64"/>
                </a:solidFill>
              </a:rPr>
              <a:t>Gifts</a:t>
            </a:r>
          </a:p>
          <a:p>
            <a:pPr marL="285750" indent="-285750">
              <a:buFont typeface="Arial" panose="020B0604020202020204" pitchFamily="34" charset="0"/>
              <a:buChar char="•"/>
            </a:pPr>
            <a:r>
              <a:rPr lang="en-GB" dirty="0">
                <a:solidFill>
                  <a:srgbClr val="163E64"/>
                </a:solidFill>
              </a:rPr>
              <a:t>Allowances</a:t>
            </a:r>
          </a:p>
        </p:txBody>
      </p:sp>
      <p:sp>
        <p:nvSpPr>
          <p:cNvPr id="5" name="TextBox 4">
            <a:extLst>
              <a:ext uri="{FF2B5EF4-FFF2-40B4-BE49-F238E27FC236}">
                <a16:creationId xmlns:a16="http://schemas.microsoft.com/office/drawing/2014/main" id="{C9F088E9-61D0-BD09-E15F-EAD7C64F6F42}"/>
              </a:ext>
            </a:extLst>
          </p:cNvPr>
          <p:cNvSpPr txBox="1"/>
          <p:nvPr/>
        </p:nvSpPr>
        <p:spPr>
          <a:xfrm>
            <a:off x="863542" y="4085411"/>
            <a:ext cx="4588568" cy="1787567"/>
          </a:xfrm>
          <a:prstGeom prst="rect">
            <a:avLst/>
          </a:prstGeom>
          <a:noFill/>
        </p:spPr>
        <p:txBody>
          <a:bodyPr wrap="square" rtlCol="0">
            <a:spAutoFit/>
          </a:bodyPr>
          <a:lstStyle/>
          <a:p>
            <a:r>
              <a:rPr lang="en-GB" dirty="0">
                <a:solidFill>
                  <a:srgbClr val="163E64"/>
                </a:solidFill>
              </a:rPr>
              <a:t>Understand what you will be spending that money on - </a:t>
            </a:r>
            <a:r>
              <a:rPr lang="en-GB" b="1" dirty="0">
                <a:solidFill>
                  <a:srgbClr val="163E64"/>
                </a:solidFill>
                <a:highlight>
                  <a:srgbClr val="00FF00"/>
                </a:highlight>
              </a:rPr>
              <a:t>Expenses</a:t>
            </a:r>
          </a:p>
          <a:p>
            <a:pPr marL="285750" indent="-285750">
              <a:buFont typeface="Arial" panose="020B0604020202020204" pitchFamily="34" charset="0"/>
              <a:buChar char="•"/>
            </a:pPr>
            <a:r>
              <a:rPr lang="en-GB" dirty="0">
                <a:solidFill>
                  <a:srgbClr val="163E64"/>
                </a:solidFill>
              </a:rPr>
              <a:t>Things you need</a:t>
            </a:r>
          </a:p>
          <a:p>
            <a:pPr marL="285750" indent="-285750">
              <a:buFont typeface="Arial" panose="020B0604020202020204" pitchFamily="34" charset="0"/>
              <a:buChar char="•"/>
            </a:pPr>
            <a:r>
              <a:rPr lang="en-GB" dirty="0">
                <a:solidFill>
                  <a:srgbClr val="163E64"/>
                </a:solidFill>
              </a:rPr>
              <a:t>Things you want</a:t>
            </a:r>
          </a:p>
          <a:p>
            <a:pPr marL="285750" indent="-285750">
              <a:buFont typeface="Arial" panose="020B0604020202020204" pitchFamily="34" charset="0"/>
              <a:buChar char="•"/>
            </a:pPr>
            <a:r>
              <a:rPr lang="en-GB" dirty="0">
                <a:solidFill>
                  <a:srgbClr val="163E64"/>
                </a:solidFill>
              </a:rPr>
              <a:t>Saving for the future</a:t>
            </a:r>
          </a:p>
        </p:txBody>
      </p:sp>
      <p:sp>
        <p:nvSpPr>
          <p:cNvPr id="13" name="TextBox 12">
            <a:extLst>
              <a:ext uri="{FF2B5EF4-FFF2-40B4-BE49-F238E27FC236}">
                <a16:creationId xmlns:a16="http://schemas.microsoft.com/office/drawing/2014/main" id="{4DDB6F2D-11DD-5D46-FEE9-55FE63D850CC}"/>
              </a:ext>
            </a:extLst>
          </p:cNvPr>
          <p:cNvSpPr txBox="1"/>
          <p:nvPr/>
        </p:nvSpPr>
        <p:spPr>
          <a:xfrm>
            <a:off x="806392" y="976326"/>
            <a:ext cx="6097904" cy="1200329"/>
          </a:xfrm>
          <a:prstGeom prst="rect">
            <a:avLst/>
          </a:prstGeom>
          <a:noFill/>
        </p:spPr>
        <p:txBody>
          <a:bodyPr wrap="square">
            <a:spAutoFit/>
          </a:bodyPr>
          <a:lstStyle/>
          <a:p>
            <a:r>
              <a:rPr lang="en-GB" sz="3600" b="1" dirty="0">
                <a:solidFill>
                  <a:srgbClr val="163E64"/>
                </a:solidFill>
                <a:latin typeface="Poppins" panose="00000500000000000000" pitchFamily="2" charset="0"/>
                <a:cs typeface="Poppins" panose="00000500000000000000" pitchFamily="2" charset="0"/>
              </a:rPr>
              <a:t>Budgeting can </a:t>
            </a:r>
            <a:br>
              <a:rPr lang="en-GB" sz="3600" b="1" dirty="0">
                <a:solidFill>
                  <a:srgbClr val="163E64"/>
                </a:solidFill>
                <a:latin typeface="Poppins" panose="00000500000000000000" pitchFamily="2" charset="0"/>
                <a:cs typeface="Poppins" panose="00000500000000000000" pitchFamily="2" charset="0"/>
              </a:rPr>
            </a:br>
            <a:r>
              <a:rPr lang="en-GB" sz="3600" b="1" dirty="0">
                <a:solidFill>
                  <a:srgbClr val="163E64"/>
                </a:solidFill>
                <a:latin typeface="Poppins" panose="00000500000000000000" pitchFamily="2" charset="0"/>
                <a:cs typeface="Poppins" panose="00000500000000000000" pitchFamily="2" charset="0"/>
              </a:rPr>
              <a:t>be simple</a:t>
            </a:r>
            <a:endParaRPr lang="en-GB" sz="3600" b="1" dirty="0">
              <a:solidFill>
                <a:srgbClr val="163E64"/>
              </a:solidFill>
            </a:endParaRPr>
          </a:p>
        </p:txBody>
      </p:sp>
    </p:spTree>
    <p:extLst>
      <p:ext uri="{BB962C8B-B14F-4D97-AF65-F5344CB8AC3E}">
        <p14:creationId xmlns:p14="http://schemas.microsoft.com/office/powerpoint/2010/main" val="816556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a:extLst>
            <a:ext uri="{FF2B5EF4-FFF2-40B4-BE49-F238E27FC236}">
              <a16:creationId xmlns:a16="http://schemas.microsoft.com/office/drawing/2014/main" id="{ABD47702-56CE-40A6-79BB-8DA28C735B83}"/>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E73396EA-BE98-7830-DA3D-C02E84F2DF5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2">
            <a:extLst>
              <a:ext uri="{FF2B5EF4-FFF2-40B4-BE49-F238E27FC236}">
                <a16:creationId xmlns:a16="http://schemas.microsoft.com/office/drawing/2014/main" id="{6CC11C04-4A9C-31BF-44D5-CF67C76B1E0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Freeform 2">
            <a:extLst>
              <a:ext uri="{FF2B5EF4-FFF2-40B4-BE49-F238E27FC236}">
                <a16:creationId xmlns:a16="http://schemas.microsoft.com/office/drawing/2014/main" id="{BE3794CC-2C67-BBE8-FB24-99FD97A562BA}"/>
              </a:ext>
            </a:extLst>
          </p:cNvPr>
          <p:cNvSpPr/>
          <p:nvPr/>
        </p:nvSpPr>
        <p:spPr>
          <a:xfrm>
            <a:off x="1469427" y="4273890"/>
            <a:ext cx="1501801" cy="1384788"/>
          </a:xfrm>
          <a:custGeom>
            <a:avLst/>
            <a:gdLst/>
            <a:ahLst/>
            <a:cxnLst/>
            <a:rect l="l" t="t" r="r" b="b"/>
            <a:pathLst>
              <a:path w="8354924" h="8229600">
                <a:moveTo>
                  <a:pt x="0" y="0"/>
                </a:moveTo>
                <a:lnTo>
                  <a:pt x="8354924" y="0"/>
                </a:lnTo>
                <a:lnTo>
                  <a:pt x="8354924" y="8229600"/>
                </a:lnTo>
                <a:lnTo>
                  <a:pt x="0" y="8229600"/>
                </a:lnTo>
                <a:lnTo>
                  <a:pt x="0" y="0"/>
                </a:lnTo>
                <a:close/>
              </a:path>
            </a:pathLst>
          </a:custGeom>
          <a:blipFill>
            <a:blip r:embed="rId3"/>
            <a:stretch>
              <a:fillRect/>
            </a:stretch>
          </a:blipFill>
        </p:spPr>
        <p:txBody>
          <a:bodyPr/>
          <a:lstStyle/>
          <a:p>
            <a:endParaRPr lang="en-GB"/>
          </a:p>
        </p:txBody>
      </p:sp>
      <p:sp>
        <p:nvSpPr>
          <p:cNvPr id="13" name="TextBox 12">
            <a:extLst>
              <a:ext uri="{FF2B5EF4-FFF2-40B4-BE49-F238E27FC236}">
                <a16:creationId xmlns:a16="http://schemas.microsoft.com/office/drawing/2014/main" id="{717598BB-F96B-33D8-2FC7-51525706FDF9}"/>
              </a:ext>
            </a:extLst>
          </p:cNvPr>
          <p:cNvSpPr txBox="1"/>
          <p:nvPr/>
        </p:nvSpPr>
        <p:spPr>
          <a:xfrm>
            <a:off x="1038088" y="5658678"/>
            <a:ext cx="2405341" cy="877163"/>
          </a:xfrm>
          <a:prstGeom prst="rect">
            <a:avLst/>
          </a:prstGeom>
          <a:noFill/>
        </p:spPr>
        <p:txBody>
          <a:bodyPr wrap="square" rtlCol="0" anchor="t">
            <a:spAutoFit/>
          </a:bodyPr>
          <a:lstStyle/>
          <a:p>
            <a:r>
              <a:rPr lang="en-GB" dirty="0">
                <a:solidFill>
                  <a:srgbClr val="163E64"/>
                </a:solidFill>
                <a:latin typeface="Poppins" panose="00000500000000000000" pitchFamily="2" charset="0"/>
                <a:cs typeface="Poppins" panose="00000500000000000000" pitchFamily="2" charset="0"/>
              </a:rPr>
              <a:t>50% - Needs </a:t>
            </a:r>
            <a:endParaRPr lang="en-GB" sz="1100" dirty="0">
              <a:solidFill>
                <a:srgbClr val="163E64"/>
              </a:solidFill>
              <a:latin typeface="Poppins" panose="00000500000000000000" pitchFamily="2" charset="0"/>
              <a:cs typeface="Poppins" panose="00000500000000000000" pitchFamily="2" charset="0"/>
            </a:endParaRPr>
          </a:p>
          <a:p>
            <a:r>
              <a:rPr lang="en-GB" sz="1100" dirty="0">
                <a:solidFill>
                  <a:srgbClr val="163E64"/>
                </a:solidFill>
                <a:latin typeface="Poppins" panose="00000500000000000000" pitchFamily="2" charset="0"/>
                <a:cs typeface="Poppins" panose="00000500000000000000" pitchFamily="2" charset="0"/>
              </a:rPr>
              <a:t>Things that you have to spend now like your rent, food and bills.</a:t>
            </a:r>
            <a:endParaRPr lang="en-GB" dirty="0">
              <a:solidFill>
                <a:srgbClr val="163E64"/>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B6FDEE24-A88A-7972-53EC-445182A866F6}"/>
              </a:ext>
            </a:extLst>
          </p:cNvPr>
          <p:cNvSpPr txBox="1"/>
          <p:nvPr/>
        </p:nvSpPr>
        <p:spPr>
          <a:xfrm>
            <a:off x="5133183" y="5658677"/>
            <a:ext cx="1697515" cy="877163"/>
          </a:xfrm>
          <a:prstGeom prst="rect">
            <a:avLst/>
          </a:prstGeom>
          <a:noFill/>
        </p:spPr>
        <p:txBody>
          <a:bodyPr wrap="square" rtlCol="0" anchor="t">
            <a:spAutoFit/>
          </a:bodyPr>
          <a:lstStyle/>
          <a:p>
            <a:r>
              <a:rPr lang="en-GB" dirty="0">
                <a:solidFill>
                  <a:srgbClr val="163E64"/>
                </a:solidFill>
                <a:latin typeface="Poppins" panose="00000500000000000000" pitchFamily="2" charset="0"/>
                <a:cs typeface="Poppins" panose="00000500000000000000" pitchFamily="2" charset="0"/>
              </a:rPr>
              <a:t>30% -Wants </a:t>
            </a:r>
          </a:p>
          <a:p>
            <a:r>
              <a:rPr lang="en-GB" sz="1100" dirty="0">
                <a:solidFill>
                  <a:srgbClr val="163E64"/>
                </a:solidFill>
                <a:latin typeface="Poppins" panose="00000500000000000000" pitchFamily="2" charset="0"/>
                <a:cs typeface="Poppins" panose="00000500000000000000" pitchFamily="2" charset="0"/>
              </a:rPr>
              <a:t>Fun things like going out, treating yourself to a new game.</a:t>
            </a:r>
          </a:p>
        </p:txBody>
      </p:sp>
      <p:sp>
        <p:nvSpPr>
          <p:cNvPr id="16" name="TextBox 15">
            <a:extLst>
              <a:ext uri="{FF2B5EF4-FFF2-40B4-BE49-F238E27FC236}">
                <a16:creationId xmlns:a16="http://schemas.microsoft.com/office/drawing/2014/main" id="{6AFCC781-2E2D-DF9A-51CB-FE831D776C63}"/>
              </a:ext>
            </a:extLst>
          </p:cNvPr>
          <p:cNvSpPr txBox="1"/>
          <p:nvPr/>
        </p:nvSpPr>
        <p:spPr>
          <a:xfrm>
            <a:off x="8587408" y="5658677"/>
            <a:ext cx="2916386" cy="877163"/>
          </a:xfrm>
          <a:prstGeom prst="rect">
            <a:avLst/>
          </a:prstGeom>
          <a:noFill/>
        </p:spPr>
        <p:txBody>
          <a:bodyPr wrap="square" rtlCol="0" anchor="t">
            <a:spAutoFit/>
          </a:bodyPr>
          <a:lstStyle/>
          <a:p>
            <a:r>
              <a:rPr lang="en-GB" dirty="0">
                <a:solidFill>
                  <a:srgbClr val="163E64"/>
                </a:solidFill>
                <a:latin typeface="Poppins" panose="00000500000000000000" pitchFamily="2" charset="0"/>
                <a:cs typeface="Poppins" panose="00000500000000000000" pitchFamily="2" charset="0"/>
              </a:rPr>
              <a:t>20% - Savings </a:t>
            </a:r>
            <a:br>
              <a:rPr lang="en-GB" dirty="0">
                <a:solidFill>
                  <a:srgbClr val="163E64"/>
                </a:solidFill>
                <a:latin typeface="Poppins" panose="00000500000000000000" pitchFamily="2" charset="0"/>
                <a:cs typeface="Poppins" panose="00000500000000000000" pitchFamily="2" charset="0"/>
              </a:rPr>
            </a:br>
            <a:r>
              <a:rPr lang="en-GB" sz="1100" dirty="0">
                <a:solidFill>
                  <a:srgbClr val="163E64"/>
                </a:solidFill>
                <a:latin typeface="Poppins" panose="00000500000000000000" pitchFamily="2" charset="0"/>
                <a:cs typeface="Poppins" panose="00000500000000000000" pitchFamily="2" charset="0"/>
              </a:rPr>
              <a:t>Things you might need to pay for in the future like a holiday, or an emergency fund in case things go wrong.</a:t>
            </a:r>
            <a:endParaRPr lang="en-GB" dirty="0">
              <a:solidFill>
                <a:srgbClr val="163E64"/>
              </a:solidFill>
              <a:latin typeface="Poppins" panose="00000500000000000000" pitchFamily="2" charset="0"/>
              <a:cs typeface="Poppins" panose="00000500000000000000" pitchFamily="2" charset="0"/>
            </a:endParaRPr>
          </a:p>
        </p:txBody>
      </p:sp>
      <p:sp>
        <p:nvSpPr>
          <p:cNvPr id="18" name="TextBox 17">
            <a:extLst>
              <a:ext uri="{FF2B5EF4-FFF2-40B4-BE49-F238E27FC236}">
                <a16:creationId xmlns:a16="http://schemas.microsoft.com/office/drawing/2014/main" id="{1212448A-DD38-2438-4640-926426AAD1D6}"/>
              </a:ext>
            </a:extLst>
          </p:cNvPr>
          <p:cNvSpPr txBox="1"/>
          <p:nvPr/>
        </p:nvSpPr>
        <p:spPr>
          <a:xfrm>
            <a:off x="627797" y="1747242"/>
            <a:ext cx="10792907" cy="1785104"/>
          </a:xfrm>
          <a:prstGeom prst="rect">
            <a:avLst/>
          </a:prstGeom>
          <a:noFill/>
        </p:spPr>
        <p:txBody>
          <a:bodyPr wrap="square">
            <a:spAutoFit/>
          </a:bodyPr>
          <a:lstStyle/>
          <a:p>
            <a:pPr algn="l" fontAlgn="base">
              <a:spcAft>
                <a:spcPts val="1200"/>
              </a:spcAft>
              <a:buNone/>
            </a:pPr>
            <a:r>
              <a:rPr lang="en-GB" sz="1600" b="0" i="0" dirty="0">
                <a:solidFill>
                  <a:srgbClr val="163E64"/>
                </a:solidFill>
                <a:effectLst/>
                <a:latin typeface="Poppins" panose="00000500000000000000" pitchFamily="2" charset="0"/>
                <a:cs typeface="Poppins" panose="00000500000000000000" pitchFamily="2" charset="0"/>
              </a:rPr>
              <a:t>The </a:t>
            </a:r>
            <a:r>
              <a:rPr lang="en-GB" sz="1600" b="1" i="0" dirty="0">
                <a:solidFill>
                  <a:srgbClr val="163E64"/>
                </a:solidFill>
                <a:effectLst/>
                <a:latin typeface="Poppins" panose="00000500000000000000" pitchFamily="2" charset="0"/>
                <a:cs typeface="Poppins" panose="00000500000000000000" pitchFamily="2" charset="0"/>
              </a:rPr>
              <a:t>50 30 20 rule </a:t>
            </a:r>
            <a:r>
              <a:rPr lang="en-GB" sz="1600" b="0" i="0" dirty="0">
                <a:solidFill>
                  <a:srgbClr val="163E64"/>
                </a:solidFill>
                <a:effectLst/>
                <a:latin typeface="Poppins" panose="00000500000000000000" pitchFamily="2" charset="0"/>
                <a:cs typeface="Poppins" panose="00000500000000000000" pitchFamily="2" charset="0"/>
              </a:rPr>
              <a:t>or budget divides your monthly money into </a:t>
            </a:r>
            <a:r>
              <a:rPr lang="en-GB" sz="1600" b="1" i="0" dirty="0">
                <a:solidFill>
                  <a:srgbClr val="163E64"/>
                </a:solidFill>
                <a:effectLst/>
                <a:latin typeface="Poppins" panose="00000500000000000000" pitchFamily="2" charset="0"/>
                <a:cs typeface="Poppins" panose="00000500000000000000" pitchFamily="2" charset="0"/>
              </a:rPr>
              <a:t>three clear areas</a:t>
            </a:r>
            <a:r>
              <a:rPr lang="en-GB" sz="1600" b="0" i="0" dirty="0">
                <a:solidFill>
                  <a:srgbClr val="163E64"/>
                </a:solidFill>
                <a:effectLst/>
                <a:latin typeface="Poppins" panose="00000500000000000000" pitchFamily="2" charset="0"/>
                <a:cs typeface="Poppins" panose="00000500000000000000" pitchFamily="2" charset="0"/>
              </a:rPr>
              <a:t>. Make sure:</a:t>
            </a:r>
          </a:p>
          <a:p>
            <a:pPr algn="l" fontAlgn="base">
              <a:spcAft>
                <a:spcPts val="1200"/>
              </a:spcAft>
              <a:buFont typeface="Arial" panose="020B0604020202020204" pitchFamily="34" charset="0"/>
              <a:buChar char="•"/>
            </a:pPr>
            <a:r>
              <a:rPr lang="en-GB" sz="1600" b="1" i="0" dirty="0">
                <a:solidFill>
                  <a:srgbClr val="163E64"/>
                </a:solidFill>
                <a:effectLst/>
                <a:latin typeface="Poppins" panose="00000500000000000000" pitchFamily="2" charset="0"/>
                <a:cs typeface="Poppins" panose="00000500000000000000" pitchFamily="2" charset="0"/>
              </a:rPr>
              <a:t>50%</a:t>
            </a:r>
            <a:r>
              <a:rPr lang="en-GB" sz="1600" b="0" i="0" dirty="0">
                <a:solidFill>
                  <a:srgbClr val="163E64"/>
                </a:solidFill>
                <a:effectLst/>
                <a:latin typeface="Poppins" panose="00000500000000000000" pitchFamily="2" charset="0"/>
                <a:cs typeface="Poppins" panose="00000500000000000000" pitchFamily="2" charset="0"/>
              </a:rPr>
              <a:t> of your money is used for </a:t>
            </a:r>
            <a:r>
              <a:rPr lang="en-GB" sz="1600" b="1" i="0" dirty="0">
                <a:solidFill>
                  <a:srgbClr val="163E64"/>
                </a:solidFill>
                <a:effectLst/>
                <a:latin typeface="Poppins" panose="00000500000000000000" pitchFamily="2" charset="0"/>
                <a:cs typeface="Poppins" panose="00000500000000000000" pitchFamily="2" charset="0"/>
              </a:rPr>
              <a:t>needs</a:t>
            </a:r>
            <a:r>
              <a:rPr lang="en-GB" sz="1600" b="0" i="0" dirty="0">
                <a:solidFill>
                  <a:srgbClr val="163E64"/>
                </a:solidFill>
                <a:effectLst/>
                <a:latin typeface="Poppins" panose="00000500000000000000" pitchFamily="2" charset="0"/>
                <a:cs typeface="Poppins" panose="00000500000000000000" pitchFamily="2" charset="0"/>
              </a:rPr>
              <a:t>. This can cover everything from bills to food shopping.</a:t>
            </a:r>
          </a:p>
          <a:p>
            <a:pPr algn="l" fontAlgn="base">
              <a:spcAft>
                <a:spcPts val="1200"/>
              </a:spcAft>
              <a:buFont typeface="Arial" panose="020B0604020202020204" pitchFamily="34" charset="0"/>
              <a:buChar char="•"/>
            </a:pPr>
            <a:r>
              <a:rPr lang="en-GB" sz="1600" b="1" i="0" dirty="0">
                <a:solidFill>
                  <a:srgbClr val="163E64"/>
                </a:solidFill>
                <a:effectLst/>
                <a:latin typeface="Poppins" panose="00000500000000000000" pitchFamily="2" charset="0"/>
                <a:cs typeface="Poppins" panose="00000500000000000000" pitchFamily="2" charset="0"/>
              </a:rPr>
              <a:t>30%</a:t>
            </a:r>
            <a:r>
              <a:rPr lang="en-GB" sz="1600" b="0" i="0" dirty="0">
                <a:solidFill>
                  <a:srgbClr val="163E64"/>
                </a:solidFill>
                <a:effectLst/>
                <a:latin typeface="Poppins" panose="00000500000000000000" pitchFamily="2" charset="0"/>
                <a:cs typeface="Poppins" panose="00000500000000000000" pitchFamily="2" charset="0"/>
              </a:rPr>
              <a:t> is spent on any </a:t>
            </a:r>
            <a:r>
              <a:rPr lang="en-GB" sz="1600" b="1" i="0" dirty="0">
                <a:solidFill>
                  <a:srgbClr val="163E64"/>
                </a:solidFill>
                <a:effectLst/>
                <a:latin typeface="Poppins" panose="00000500000000000000" pitchFamily="2" charset="0"/>
                <a:cs typeface="Poppins" panose="00000500000000000000" pitchFamily="2" charset="0"/>
              </a:rPr>
              <a:t>wants</a:t>
            </a:r>
            <a:r>
              <a:rPr lang="en-GB" sz="1600" b="0" i="0" dirty="0">
                <a:solidFill>
                  <a:srgbClr val="163E64"/>
                </a:solidFill>
                <a:effectLst/>
                <a:latin typeface="Poppins" panose="00000500000000000000" pitchFamily="2" charset="0"/>
                <a:cs typeface="Poppins" panose="00000500000000000000" pitchFamily="2" charset="0"/>
              </a:rPr>
              <a:t>. Think days out with your family, dinner at a restaurant or any holiday plans.</a:t>
            </a:r>
          </a:p>
          <a:p>
            <a:pPr algn="l" fontAlgn="base">
              <a:spcAft>
                <a:spcPts val="1200"/>
              </a:spcAft>
              <a:buFont typeface="Arial" panose="020B0604020202020204" pitchFamily="34" charset="0"/>
              <a:buChar char="•"/>
            </a:pPr>
            <a:r>
              <a:rPr lang="en-GB" sz="1600" b="1" i="0" dirty="0">
                <a:solidFill>
                  <a:srgbClr val="163E64"/>
                </a:solidFill>
                <a:effectLst/>
                <a:latin typeface="Poppins" panose="00000500000000000000" pitchFamily="2" charset="0"/>
                <a:cs typeface="Poppins" panose="00000500000000000000" pitchFamily="2" charset="0"/>
              </a:rPr>
              <a:t>20%</a:t>
            </a:r>
            <a:r>
              <a:rPr lang="en-GB" sz="1600" b="0" i="0" dirty="0">
                <a:solidFill>
                  <a:srgbClr val="163E64"/>
                </a:solidFill>
                <a:effectLst/>
                <a:latin typeface="Poppins" panose="00000500000000000000" pitchFamily="2" charset="0"/>
                <a:cs typeface="Poppins" panose="00000500000000000000" pitchFamily="2" charset="0"/>
              </a:rPr>
              <a:t> goes towards </a:t>
            </a:r>
            <a:r>
              <a:rPr lang="en-GB" sz="1600" b="1" i="0" dirty="0">
                <a:solidFill>
                  <a:srgbClr val="163E64"/>
                </a:solidFill>
                <a:effectLst/>
                <a:latin typeface="Poppins" panose="00000500000000000000" pitchFamily="2" charset="0"/>
                <a:cs typeface="Poppins" panose="00000500000000000000" pitchFamily="2" charset="0"/>
              </a:rPr>
              <a:t>savings</a:t>
            </a:r>
            <a:r>
              <a:rPr lang="en-GB" sz="1600" b="0" i="0" dirty="0">
                <a:solidFill>
                  <a:srgbClr val="163E64"/>
                </a:solidFill>
                <a:effectLst/>
                <a:latin typeface="Poppins" panose="00000500000000000000" pitchFamily="2" charset="0"/>
                <a:cs typeface="Poppins" panose="00000500000000000000" pitchFamily="2" charset="0"/>
              </a:rPr>
              <a:t>. This includes things like topping up your emergency savings fund or setting aside money for big events in the future.</a:t>
            </a:r>
          </a:p>
        </p:txBody>
      </p:sp>
      <p:sp>
        <p:nvSpPr>
          <p:cNvPr id="19" name="Freeform 2">
            <a:extLst>
              <a:ext uri="{FF2B5EF4-FFF2-40B4-BE49-F238E27FC236}">
                <a16:creationId xmlns:a16="http://schemas.microsoft.com/office/drawing/2014/main" id="{3A2E624F-734B-7C22-DAA4-7F1255B72325}"/>
              </a:ext>
            </a:extLst>
          </p:cNvPr>
          <p:cNvSpPr/>
          <p:nvPr/>
        </p:nvSpPr>
        <p:spPr>
          <a:xfrm>
            <a:off x="5146261" y="4213893"/>
            <a:ext cx="1501801" cy="1384788"/>
          </a:xfrm>
          <a:custGeom>
            <a:avLst/>
            <a:gdLst/>
            <a:ahLst/>
            <a:cxnLst/>
            <a:rect l="l" t="t" r="r" b="b"/>
            <a:pathLst>
              <a:path w="8354924" h="8229600">
                <a:moveTo>
                  <a:pt x="0" y="0"/>
                </a:moveTo>
                <a:lnTo>
                  <a:pt x="8354924" y="0"/>
                </a:lnTo>
                <a:lnTo>
                  <a:pt x="8354924" y="8229600"/>
                </a:lnTo>
                <a:lnTo>
                  <a:pt x="0" y="8229600"/>
                </a:lnTo>
                <a:lnTo>
                  <a:pt x="0" y="0"/>
                </a:lnTo>
                <a:close/>
              </a:path>
            </a:pathLst>
          </a:custGeom>
          <a:blipFill>
            <a:blip r:embed="rId3"/>
            <a:stretch>
              <a:fillRect/>
            </a:stretch>
          </a:blipFill>
        </p:spPr>
        <p:txBody>
          <a:bodyPr/>
          <a:lstStyle/>
          <a:p>
            <a:endParaRPr lang="en-GB"/>
          </a:p>
        </p:txBody>
      </p:sp>
      <p:sp>
        <p:nvSpPr>
          <p:cNvPr id="20" name="Freeform 2">
            <a:extLst>
              <a:ext uri="{FF2B5EF4-FFF2-40B4-BE49-F238E27FC236}">
                <a16:creationId xmlns:a16="http://schemas.microsoft.com/office/drawing/2014/main" id="{5EBC4011-83CD-5F74-4D94-A3E612342818}"/>
              </a:ext>
            </a:extLst>
          </p:cNvPr>
          <p:cNvSpPr/>
          <p:nvPr/>
        </p:nvSpPr>
        <p:spPr>
          <a:xfrm>
            <a:off x="8787756" y="4213893"/>
            <a:ext cx="1501801" cy="1384788"/>
          </a:xfrm>
          <a:custGeom>
            <a:avLst/>
            <a:gdLst/>
            <a:ahLst/>
            <a:cxnLst/>
            <a:rect l="l" t="t" r="r" b="b"/>
            <a:pathLst>
              <a:path w="8354924" h="8229600">
                <a:moveTo>
                  <a:pt x="0" y="0"/>
                </a:moveTo>
                <a:lnTo>
                  <a:pt x="8354924" y="0"/>
                </a:lnTo>
                <a:lnTo>
                  <a:pt x="8354924" y="8229600"/>
                </a:lnTo>
                <a:lnTo>
                  <a:pt x="0" y="8229600"/>
                </a:lnTo>
                <a:lnTo>
                  <a:pt x="0" y="0"/>
                </a:lnTo>
                <a:close/>
              </a:path>
            </a:pathLst>
          </a:custGeom>
          <a:blipFill>
            <a:blip r:embed="rId3"/>
            <a:stretch>
              <a:fillRect/>
            </a:stretch>
          </a:blipFill>
        </p:spPr>
        <p:txBody>
          <a:bodyPr/>
          <a:lstStyle/>
          <a:p>
            <a:endParaRPr lang="en-GB"/>
          </a:p>
        </p:txBody>
      </p:sp>
      <p:sp>
        <p:nvSpPr>
          <p:cNvPr id="22" name="TextBox 21">
            <a:extLst>
              <a:ext uri="{FF2B5EF4-FFF2-40B4-BE49-F238E27FC236}">
                <a16:creationId xmlns:a16="http://schemas.microsoft.com/office/drawing/2014/main" id="{C7E80DCA-015F-FB13-5EC8-73D86B813075}"/>
              </a:ext>
            </a:extLst>
          </p:cNvPr>
          <p:cNvSpPr txBox="1"/>
          <p:nvPr/>
        </p:nvSpPr>
        <p:spPr>
          <a:xfrm>
            <a:off x="5014606" y="3588899"/>
            <a:ext cx="1765110" cy="369332"/>
          </a:xfrm>
          <a:prstGeom prst="rect">
            <a:avLst/>
          </a:prstGeom>
          <a:solidFill>
            <a:schemeClr val="bg1"/>
          </a:solidFill>
          <a:ln>
            <a:solidFill>
              <a:srgbClr val="163E64"/>
            </a:solidFill>
          </a:ln>
        </p:spPr>
        <p:txBody>
          <a:bodyPr wrap="square" rtlCol="0">
            <a:spAutoFit/>
          </a:bodyPr>
          <a:lstStyle/>
          <a:p>
            <a:r>
              <a:rPr lang="en-GB" dirty="0"/>
              <a:t>If we have £100</a:t>
            </a:r>
          </a:p>
        </p:txBody>
      </p:sp>
      <p:sp>
        <p:nvSpPr>
          <p:cNvPr id="23" name="TextBox 22">
            <a:extLst>
              <a:ext uri="{FF2B5EF4-FFF2-40B4-BE49-F238E27FC236}">
                <a16:creationId xmlns:a16="http://schemas.microsoft.com/office/drawing/2014/main" id="{411FA37D-7FCE-1BE2-F20D-8AA1D7D3D661}"/>
              </a:ext>
            </a:extLst>
          </p:cNvPr>
          <p:cNvSpPr txBox="1"/>
          <p:nvPr/>
        </p:nvSpPr>
        <p:spPr>
          <a:xfrm>
            <a:off x="2906975" y="4781618"/>
            <a:ext cx="598968" cy="369332"/>
          </a:xfrm>
          <a:prstGeom prst="rect">
            <a:avLst/>
          </a:prstGeom>
          <a:solidFill>
            <a:schemeClr val="bg1"/>
          </a:solidFill>
          <a:ln>
            <a:solidFill>
              <a:srgbClr val="163E64"/>
            </a:solidFill>
          </a:ln>
        </p:spPr>
        <p:txBody>
          <a:bodyPr wrap="square" rtlCol="0">
            <a:spAutoFit/>
          </a:bodyPr>
          <a:lstStyle/>
          <a:p>
            <a:r>
              <a:rPr lang="en-GB" dirty="0"/>
              <a:t>£50</a:t>
            </a:r>
          </a:p>
        </p:txBody>
      </p:sp>
      <p:sp>
        <p:nvSpPr>
          <p:cNvPr id="24" name="TextBox 23">
            <a:extLst>
              <a:ext uri="{FF2B5EF4-FFF2-40B4-BE49-F238E27FC236}">
                <a16:creationId xmlns:a16="http://schemas.microsoft.com/office/drawing/2014/main" id="{88A14CC1-F581-4E32-3641-14F15F98DA95}"/>
              </a:ext>
            </a:extLst>
          </p:cNvPr>
          <p:cNvSpPr txBox="1"/>
          <p:nvPr/>
        </p:nvSpPr>
        <p:spPr>
          <a:xfrm>
            <a:off x="6523270" y="4863992"/>
            <a:ext cx="689339" cy="369332"/>
          </a:xfrm>
          <a:prstGeom prst="rect">
            <a:avLst/>
          </a:prstGeom>
          <a:solidFill>
            <a:schemeClr val="bg1"/>
          </a:solidFill>
          <a:ln>
            <a:solidFill>
              <a:srgbClr val="163E64"/>
            </a:solidFill>
          </a:ln>
        </p:spPr>
        <p:txBody>
          <a:bodyPr wrap="square" rtlCol="0">
            <a:spAutoFit/>
          </a:bodyPr>
          <a:lstStyle/>
          <a:p>
            <a:r>
              <a:rPr lang="en-GB" dirty="0"/>
              <a:t>£30</a:t>
            </a:r>
          </a:p>
        </p:txBody>
      </p:sp>
      <p:sp>
        <p:nvSpPr>
          <p:cNvPr id="25" name="TextBox 24">
            <a:extLst>
              <a:ext uri="{FF2B5EF4-FFF2-40B4-BE49-F238E27FC236}">
                <a16:creationId xmlns:a16="http://schemas.microsoft.com/office/drawing/2014/main" id="{7C66B197-173D-14C5-78E3-1C36D3C24A7C}"/>
              </a:ext>
            </a:extLst>
          </p:cNvPr>
          <p:cNvSpPr txBox="1"/>
          <p:nvPr/>
        </p:nvSpPr>
        <p:spPr>
          <a:xfrm>
            <a:off x="10289557" y="4781618"/>
            <a:ext cx="638638" cy="369332"/>
          </a:xfrm>
          <a:prstGeom prst="rect">
            <a:avLst/>
          </a:prstGeom>
          <a:solidFill>
            <a:schemeClr val="bg1"/>
          </a:solidFill>
          <a:ln>
            <a:solidFill>
              <a:srgbClr val="163E64"/>
            </a:solidFill>
          </a:ln>
        </p:spPr>
        <p:txBody>
          <a:bodyPr wrap="square" rtlCol="0">
            <a:spAutoFit/>
          </a:bodyPr>
          <a:lstStyle/>
          <a:p>
            <a:r>
              <a:rPr lang="en-GB" dirty="0"/>
              <a:t>£20</a:t>
            </a:r>
          </a:p>
        </p:txBody>
      </p:sp>
      <p:sp>
        <p:nvSpPr>
          <p:cNvPr id="8" name="TextBox 7">
            <a:extLst>
              <a:ext uri="{FF2B5EF4-FFF2-40B4-BE49-F238E27FC236}">
                <a16:creationId xmlns:a16="http://schemas.microsoft.com/office/drawing/2014/main" id="{C71ABA0A-D7C1-E156-84B6-A518C7BC2B8D}"/>
              </a:ext>
            </a:extLst>
          </p:cNvPr>
          <p:cNvSpPr txBox="1"/>
          <p:nvPr/>
        </p:nvSpPr>
        <p:spPr>
          <a:xfrm>
            <a:off x="627797" y="980568"/>
            <a:ext cx="6096000" cy="523220"/>
          </a:xfrm>
          <a:prstGeom prst="rect">
            <a:avLst/>
          </a:prstGeom>
          <a:noFill/>
        </p:spPr>
        <p:txBody>
          <a:bodyPr wrap="square">
            <a:spAutoFit/>
          </a:bodyPr>
          <a:lstStyle/>
          <a:p>
            <a:r>
              <a:rPr lang="en-GB" sz="2800" b="1" dirty="0">
                <a:solidFill>
                  <a:srgbClr val="163E64"/>
                </a:solidFill>
                <a:latin typeface="Poppins" panose="00000500000000000000" pitchFamily="2" charset="0"/>
                <a:cs typeface="Poppins" panose="00000500000000000000" pitchFamily="2" charset="0"/>
              </a:rPr>
              <a:t>Easy ways to budget</a:t>
            </a:r>
            <a:endParaRPr lang="en-GB" sz="2800" b="1" dirty="0">
              <a:solidFill>
                <a:srgbClr val="163E64"/>
              </a:solidFill>
            </a:endParaRPr>
          </a:p>
        </p:txBody>
      </p:sp>
    </p:spTree>
    <p:extLst>
      <p:ext uri="{BB962C8B-B14F-4D97-AF65-F5344CB8AC3E}">
        <p14:creationId xmlns:p14="http://schemas.microsoft.com/office/powerpoint/2010/main" val="4142702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a:extLst>
            <a:ext uri="{FF2B5EF4-FFF2-40B4-BE49-F238E27FC236}">
              <a16:creationId xmlns:a16="http://schemas.microsoft.com/office/drawing/2014/main" id="{89E998E7-1381-E0CC-5F84-FA27D46366E4}"/>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302B5E66-BB79-5B28-19E8-2D3DEB26589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2">
            <a:extLst>
              <a:ext uri="{FF2B5EF4-FFF2-40B4-BE49-F238E27FC236}">
                <a16:creationId xmlns:a16="http://schemas.microsoft.com/office/drawing/2014/main" id="{82071047-292A-FFC3-8734-74E8BBA1F491}"/>
              </a:ext>
            </a:extLst>
          </p:cNvPr>
          <p:cNvSpPr>
            <a:spLocks noChangeArrowheads="1"/>
          </p:cNvSpPr>
          <p:nvPr/>
        </p:nvSpPr>
        <p:spPr bwMode="auto">
          <a:xfrm>
            <a:off x="152400" y="152400"/>
            <a:ext cx="12192000" cy="0"/>
          </a:xfrm>
          <a:prstGeom prst="rect">
            <a:avLst/>
          </a:prstGeom>
          <a:solidFill>
            <a:srgbClr val="ADDEDD"/>
          </a:solidFill>
          <a:ln>
            <a:noFill/>
          </a:ln>
          <a:effectLst/>
        </p:spPr>
        <p:txBody>
          <a:bodyPr vert="horz" wrap="none" lIns="91440" tIns="45720" rIns="91440" bIns="45720" numCol="1" anchor="ctr" anchorCtr="0" compatLnSpc="1">
            <a:prstTxWarp prst="textNoShape">
              <a:avLst/>
            </a:prstTxWarp>
            <a:spAutoFit/>
          </a:bodyPr>
          <a:lstStyle/>
          <a:p>
            <a:endParaRPr lang="en-GB"/>
          </a:p>
        </p:txBody>
      </p:sp>
      <p:sp>
        <p:nvSpPr>
          <p:cNvPr id="18" name="TextBox 17">
            <a:extLst>
              <a:ext uri="{FF2B5EF4-FFF2-40B4-BE49-F238E27FC236}">
                <a16:creationId xmlns:a16="http://schemas.microsoft.com/office/drawing/2014/main" id="{3F866FC4-5AD2-5D5B-87D4-B24F72B33B28}"/>
              </a:ext>
            </a:extLst>
          </p:cNvPr>
          <p:cNvSpPr txBox="1"/>
          <p:nvPr/>
        </p:nvSpPr>
        <p:spPr>
          <a:xfrm>
            <a:off x="720091" y="2103424"/>
            <a:ext cx="6686550" cy="2277547"/>
          </a:xfrm>
          <a:prstGeom prst="rect">
            <a:avLst/>
          </a:prstGeom>
          <a:noFill/>
        </p:spPr>
        <p:txBody>
          <a:bodyPr wrap="square">
            <a:spAutoFit/>
          </a:bodyPr>
          <a:lstStyle/>
          <a:p>
            <a:pPr algn="l" fontAlgn="base">
              <a:spcAft>
                <a:spcPts val="1200"/>
              </a:spcAft>
              <a:buNone/>
            </a:pPr>
            <a:r>
              <a:rPr lang="en-GB" sz="1600" b="0" i="0" dirty="0">
                <a:solidFill>
                  <a:srgbClr val="163E64"/>
                </a:solidFill>
                <a:effectLst/>
                <a:latin typeface="Poppins" panose="00000500000000000000" pitchFamily="2" charset="0"/>
                <a:cs typeface="Poppins" panose="00000500000000000000" pitchFamily="2" charset="0"/>
              </a:rPr>
              <a:t>Look at your bank account each month to see what you are spending money on.</a:t>
            </a:r>
          </a:p>
          <a:p>
            <a:pPr algn="l" fontAlgn="base">
              <a:spcAft>
                <a:spcPts val="1200"/>
              </a:spcAft>
              <a:buNone/>
            </a:pPr>
            <a:r>
              <a:rPr lang="en-GB" sz="1600" b="0" i="0" dirty="0">
                <a:solidFill>
                  <a:srgbClr val="163E64"/>
                </a:solidFill>
                <a:effectLst/>
                <a:latin typeface="Poppins" panose="00000500000000000000" pitchFamily="2" charset="0"/>
                <a:cs typeface="Poppins" panose="00000500000000000000" pitchFamily="2" charset="0"/>
              </a:rPr>
              <a:t>Could you </a:t>
            </a:r>
            <a:r>
              <a:rPr lang="en-GB" sz="1600" b="1" i="0" dirty="0">
                <a:solidFill>
                  <a:srgbClr val="163E64"/>
                </a:solidFill>
                <a:effectLst/>
                <a:latin typeface="Poppins" panose="00000500000000000000" pitchFamily="2" charset="0"/>
                <a:cs typeface="Poppins" panose="00000500000000000000" pitchFamily="2" charset="0"/>
              </a:rPr>
              <a:t>reduce </a:t>
            </a:r>
            <a:r>
              <a:rPr lang="en-GB" sz="1600" b="0" i="0" dirty="0">
                <a:solidFill>
                  <a:srgbClr val="163E64"/>
                </a:solidFill>
                <a:effectLst/>
                <a:latin typeface="Poppins" panose="00000500000000000000" pitchFamily="2" charset="0"/>
                <a:cs typeface="Poppins" panose="00000500000000000000" pitchFamily="2" charset="0"/>
              </a:rPr>
              <a:t>what you are spending or generate more income?</a:t>
            </a:r>
            <a:endParaRPr lang="en-GB" sz="1600" dirty="0">
              <a:solidFill>
                <a:srgbClr val="163E64"/>
              </a:solidFill>
              <a:latin typeface="Poppins" panose="00000500000000000000" pitchFamily="2" charset="0"/>
              <a:cs typeface="Poppins" panose="00000500000000000000" pitchFamily="2" charset="0"/>
            </a:endParaRPr>
          </a:p>
          <a:p>
            <a:pPr algn="l" fontAlgn="base">
              <a:spcAft>
                <a:spcPts val="1200"/>
              </a:spcAft>
              <a:buNone/>
            </a:pPr>
            <a:r>
              <a:rPr lang="en-GB" sz="1600" b="1" i="0" dirty="0">
                <a:solidFill>
                  <a:srgbClr val="163E64"/>
                </a:solidFill>
                <a:effectLst/>
                <a:latin typeface="Poppins" panose="00000500000000000000" pitchFamily="2" charset="0"/>
                <a:cs typeface="Poppins" panose="00000500000000000000" pitchFamily="2" charset="0"/>
              </a:rPr>
              <a:t>Example - </a:t>
            </a:r>
            <a:r>
              <a:rPr lang="en-GB" sz="1600" b="0" i="0" dirty="0">
                <a:solidFill>
                  <a:srgbClr val="163E64"/>
                </a:solidFill>
                <a:effectLst/>
                <a:latin typeface="Poppins" panose="00000500000000000000" pitchFamily="2" charset="0"/>
                <a:cs typeface="Poppins" panose="00000500000000000000" pitchFamily="2" charset="0"/>
              </a:rPr>
              <a:t>instead of buying a lunch from a supermarket </a:t>
            </a:r>
            <a:br>
              <a:rPr lang="en-GB" sz="1600" b="0" i="0" dirty="0">
                <a:solidFill>
                  <a:srgbClr val="163E64"/>
                </a:solidFill>
                <a:effectLst/>
                <a:latin typeface="Poppins" panose="00000500000000000000" pitchFamily="2" charset="0"/>
                <a:cs typeface="Poppins" panose="00000500000000000000" pitchFamily="2" charset="0"/>
              </a:rPr>
            </a:br>
            <a:r>
              <a:rPr lang="en-GB" sz="1600" b="0" i="0" dirty="0">
                <a:solidFill>
                  <a:srgbClr val="163E64"/>
                </a:solidFill>
                <a:effectLst/>
                <a:latin typeface="Poppins" panose="00000500000000000000" pitchFamily="2" charset="0"/>
                <a:cs typeface="Poppins" panose="00000500000000000000" pitchFamily="2" charset="0"/>
              </a:rPr>
              <a:t>you could?  </a:t>
            </a:r>
          </a:p>
          <a:p>
            <a:pPr algn="l" fontAlgn="base">
              <a:spcAft>
                <a:spcPts val="1200"/>
              </a:spcAft>
              <a:buNone/>
            </a:pPr>
            <a:r>
              <a:rPr lang="en-GB" sz="1600" b="0" i="0" dirty="0">
                <a:solidFill>
                  <a:srgbClr val="163E64"/>
                </a:solidFill>
                <a:effectLst/>
                <a:latin typeface="Poppins" panose="00000500000000000000" pitchFamily="2" charset="0"/>
                <a:cs typeface="Poppins" panose="00000500000000000000" pitchFamily="2" charset="0"/>
              </a:rPr>
              <a:t>- Make your own packed lunch </a:t>
            </a:r>
          </a:p>
        </p:txBody>
      </p:sp>
      <p:sp>
        <p:nvSpPr>
          <p:cNvPr id="4" name="TextBox 3">
            <a:extLst>
              <a:ext uri="{FF2B5EF4-FFF2-40B4-BE49-F238E27FC236}">
                <a16:creationId xmlns:a16="http://schemas.microsoft.com/office/drawing/2014/main" id="{BDD4024C-1FB2-D7FC-58BC-A52B839D429D}"/>
              </a:ext>
            </a:extLst>
          </p:cNvPr>
          <p:cNvSpPr txBox="1"/>
          <p:nvPr/>
        </p:nvSpPr>
        <p:spPr>
          <a:xfrm>
            <a:off x="720091" y="4375525"/>
            <a:ext cx="5863631" cy="1678252"/>
          </a:xfrm>
          <a:prstGeom prst="rect">
            <a:avLst/>
          </a:prstGeom>
          <a:noFill/>
        </p:spPr>
        <p:txBody>
          <a:bodyPr wrap="square" rtlCol="0">
            <a:spAutoFit/>
          </a:bodyPr>
          <a:lstStyle/>
          <a:p>
            <a:pPr>
              <a:lnSpc>
                <a:spcPct val="200000"/>
              </a:lnSpc>
            </a:pPr>
            <a:r>
              <a:rPr lang="en-GB" b="1" dirty="0">
                <a:solidFill>
                  <a:srgbClr val="163E64"/>
                </a:solidFill>
              </a:rPr>
              <a:t>Instead of 			You could?</a:t>
            </a:r>
          </a:p>
          <a:p>
            <a:pPr>
              <a:lnSpc>
                <a:spcPct val="200000"/>
              </a:lnSpc>
            </a:pPr>
            <a:r>
              <a:rPr lang="en-GB" dirty="0">
                <a:solidFill>
                  <a:srgbClr val="163E64"/>
                </a:solidFill>
              </a:rPr>
              <a:t>Catching the bus………………….</a:t>
            </a:r>
          </a:p>
          <a:p>
            <a:pPr>
              <a:lnSpc>
                <a:spcPct val="200000"/>
              </a:lnSpc>
            </a:pPr>
            <a:r>
              <a:rPr lang="en-GB" dirty="0">
                <a:solidFill>
                  <a:srgbClr val="163E64"/>
                </a:solidFill>
              </a:rPr>
              <a:t>Buying new clothes………………</a:t>
            </a:r>
          </a:p>
          <a:p>
            <a:pPr>
              <a:lnSpc>
                <a:spcPct val="200000"/>
              </a:lnSpc>
            </a:pPr>
            <a:r>
              <a:rPr lang="en-GB" dirty="0">
                <a:solidFill>
                  <a:srgbClr val="163E64"/>
                </a:solidFill>
              </a:rPr>
              <a:t>How could you </a:t>
            </a:r>
            <a:r>
              <a:rPr lang="en-GB" b="1" dirty="0">
                <a:solidFill>
                  <a:srgbClr val="163E64"/>
                </a:solidFill>
              </a:rPr>
              <a:t>make more money?</a:t>
            </a:r>
          </a:p>
        </p:txBody>
      </p:sp>
      <p:sp>
        <p:nvSpPr>
          <p:cNvPr id="10" name="TextBox 9">
            <a:extLst>
              <a:ext uri="{FF2B5EF4-FFF2-40B4-BE49-F238E27FC236}">
                <a16:creationId xmlns:a16="http://schemas.microsoft.com/office/drawing/2014/main" id="{7227F4FA-F214-F359-F4AA-C6315672C7BC}"/>
              </a:ext>
            </a:extLst>
          </p:cNvPr>
          <p:cNvSpPr txBox="1"/>
          <p:nvPr/>
        </p:nvSpPr>
        <p:spPr>
          <a:xfrm>
            <a:off x="662940" y="606156"/>
            <a:ext cx="10309312" cy="994319"/>
          </a:xfrm>
          <a:prstGeom prst="rect">
            <a:avLst/>
          </a:prstGeom>
          <a:noFill/>
        </p:spPr>
        <p:txBody>
          <a:bodyPr wrap="square">
            <a:spAutoFit/>
          </a:bodyPr>
          <a:lstStyle/>
          <a:p>
            <a:r>
              <a:rPr lang="en-GB" sz="4000" dirty="0">
                <a:solidFill>
                  <a:srgbClr val="163E64"/>
                </a:solidFill>
                <a:latin typeface="Poppins" panose="00000500000000000000" pitchFamily="2" charset="0"/>
                <a:cs typeface="Poppins" panose="00000500000000000000" pitchFamily="2" charset="0"/>
              </a:rPr>
              <a:t>Other ways to help </a:t>
            </a:r>
          </a:p>
          <a:p>
            <a:r>
              <a:rPr lang="en-GB" sz="4000" dirty="0">
                <a:solidFill>
                  <a:srgbClr val="163E64"/>
                </a:solidFill>
                <a:latin typeface="Poppins" panose="00000500000000000000" pitchFamily="2" charset="0"/>
                <a:cs typeface="Poppins" panose="00000500000000000000" pitchFamily="2" charset="0"/>
              </a:rPr>
              <a:t>your budget</a:t>
            </a:r>
            <a:endParaRPr lang="en-GB" sz="4000" dirty="0">
              <a:solidFill>
                <a:srgbClr val="163E64"/>
              </a:solidFill>
            </a:endParaRPr>
          </a:p>
        </p:txBody>
      </p:sp>
      <p:pic>
        <p:nvPicPr>
          <p:cNvPr id="2" name="Picture 1">
            <a:extLst>
              <a:ext uri="{FF2B5EF4-FFF2-40B4-BE49-F238E27FC236}">
                <a16:creationId xmlns:a16="http://schemas.microsoft.com/office/drawing/2014/main" id="{59BAE660-75C8-8E43-308B-16B8E08AEE9E}"/>
              </a:ext>
            </a:extLst>
          </p:cNvPr>
          <p:cNvPicPr>
            <a:picLocks noChangeAspect="1"/>
          </p:cNvPicPr>
          <p:nvPr/>
        </p:nvPicPr>
        <p:blipFill>
          <a:blip r:embed="rId3">
            <a:extLst>
              <a:ext uri="{28A0092B-C50C-407E-A947-70E740481C1C}">
                <a14:useLocalDpi xmlns:a14="http://schemas.microsoft.com/office/drawing/2010/main" val="0"/>
              </a:ext>
            </a:extLst>
          </a:blip>
          <a:srcRect t="8836" b="8836"/>
          <a:stretch/>
        </p:blipFill>
        <p:spPr>
          <a:xfrm flipH="1">
            <a:off x="7257888" y="-1"/>
            <a:ext cx="5408806" cy="6857995"/>
          </a:xfrm>
          <a:prstGeom prst="round1Rect">
            <a:avLst/>
          </a:prstGeom>
        </p:spPr>
      </p:pic>
    </p:spTree>
    <p:extLst>
      <p:ext uri="{BB962C8B-B14F-4D97-AF65-F5344CB8AC3E}">
        <p14:creationId xmlns:p14="http://schemas.microsoft.com/office/powerpoint/2010/main" val="1000192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9E60EE47-6991-8225-B171-CFB62C06AC9F}"/>
              </a:ext>
            </a:extLst>
          </p:cNvPr>
          <p:cNvPicPr>
            <a:picLocks noChangeAspect="1"/>
          </p:cNvPicPr>
          <p:nvPr/>
        </p:nvPicPr>
        <p:blipFill>
          <a:blip r:embed="rId3"/>
          <a:stretch>
            <a:fillRect/>
          </a:stretch>
        </p:blipFill>
        <p:spPr>
          <a:xfrm>
            <a:off x="2471711" y="-4338"/>
            <a:ext cx="9718623" cy="6863151"/>
          </a:xfrm>
          <a:prstGeom prst="rect">
            <a:avLst/>
          </a:prstGeom>
          <a:noFill/>
          <a:ln cap="flat">
            <a:noFill/>
          </a:ln>
        </p:spPr>
      </p:pic>
      <p:grpSp>
        <p:nvGrpSpPr>
          <p:cNvPr id="21" name="Group 20">
            <a:extLst>
              <a:ext uri="{FF2B5EF4-FFF2-40B4-BE49-F238E27FC236}">
                <a16:creationId xmlns:a16="http://schemas.microsoft.com/office/drawing/2014/main" id="{711D25FC-9B32-6508-91D3-D42C6F0EC747}"/>
              </a:ext>
            </a:extLst>
          </p:cNvPr>
          <p:cNvGrpSpPr/>
          <p:nvPr/>
        </p:nvGrpSpPr>
        <p:grpSpPr>
          <a:xfrm>
            <a:off x="514844" y="2603604"/>
            <a:ext cx="1710980" cy="1789837"/>
            <a:chOff x="4501118" y="1725822"/>
            <a:chExt cx="3200768" cy="3714720"/>
          </a:xfrm>
        </p:grpSpPr>
        <p:sp>
          <p:nvSpPr>
            <p:cNvPr id="10" name="Rectangle: Single Corner Rounded 9">
              <a:extLst>
                <a:ext uri="{FF2B5EF4-FFF2-40B4-BE49-F238E27FC236}">
                  <a16:creationId xmlns:a16="http://schemas.microsoft.com/office/drawing/2014/main" id="{FEE996AF-51AB-7847-43BF-828F436B9E88}"/>
                </a:ext>
              </a:extLst>
            </p:cNvPr>
            <p:cNvSpPr/>
            <p:nvPr/>
          </p:nvSpPr>
          <p:spPr>
            <a:xfrm>
              <a:off x="4501118" y="1725822"/>
              <a:ext cx="3200768" cy="3714720"/>
            </a:xfrm>
            <a:prstGeom prst="round1Rect">
              <a:avLst/>
            </a:prstGeom>
            <a:solidFill>
              <a:srgbClr val="AD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7534086-2DDB-FA67-7756-5EA2021CC172}"/>
                </a:ext>
              </a:extLst>
            </p:cNvPr>
            <p:cNvSpPr txBox="1"/>
            <p:nvPr/>
          </p:nvSpPr>
          <p:spPr>
            <a:xfrm>
              <a:off x="4889345" y="2774027"/>
              <a:ext cx="2436311" cy="1628877"/>
            </a:xfrm>
            <a:prstGeom prst="rect">
              <a:avLst/>
            </a:prstGeom>
            <a:noFill/>
          </p:spPr>
          <p:txBody>
            <a:bodyPr wrap="square" lIns="91440" tIns="45720" rIns="91440" bIns="45720" anchor="t">
              <a:spAutoFit/>
            </a:bodyPr>
            <a:lstStyle/>
            <a:p>
              <a:pPr lvl="0"/>
              <a:r>
                <a:rPr lang="en-GB" sz="1500" i="1" dirty="0">
                  <a:solidFill>
                    <a:schemeClr val="tx2">
                      <a:lumMod val="90000"/>
                      <a:lumOff val="10000"/>
                    </a:schemeClr>
                  </a:solidFill>
                  <a:latin typeface="Roboto Serif 20pt"/>
                  <a:cs typeface="Roboto Serif 20pt"/>
                </a:rPr>
                <a:t>What</a:t>
              </a:r>
              <a:r>
                <a:rPr lang="en-GB" sz="1500" b="1" dirty="0">
                  <a:solidFill>
                    <a:schemeClr val="tx2">
                      <a:lumMod val="90000"/>
                      <a:lumOff val="10000"/>
                    </a:schemeClr>
                  </a:solidFill>
                  <a:latin typeface="Poppins"/>
                  <a:cs typeface="Poppins"/>
                </a:rPr>
                <a:t> </a:t>
              </a:r>
              <a:r>
                <a:rPr lang="en-GB" sz="1500" dirty="0">
                  <a:solidFill>
                    <a:schemeClr val="tx2">
                      <a:lumMod val="90000"/>
                      <a:lumOff val="10000"/>
                    </a:schemeClr>
                  </a:solidFill>
                  <a:latin typeface="Poppins"/>
                  <a:cs typeface="Poppins"/>
                </a:rPr>
                <a:t>is a Building Society?</a:t>
              </a:r>
            </a:p>
          </p:txBody>
        </p:sp>
      </p:grpSp>
      <p:grpSp>
        <p:nvGrpSpPr>
          <p:cNvPr id="22" name="Group 21">
            <a:extLst>
              <a:ext uri="{FF2B5EF4-FFF2-40B4-BE49-F238E27FC236}">
                <a16:creationId xmlns:a16="http://schemas.microsoft.com/office/drawing/2014/main" id="{628B2CEC-95B3-6889-A1AC-2774CF6F2507}"/>
              </a:ext>
            </a:extLst>
          </p:cNvPr>
          <p:cNvGrpSpPr/>
          <p:nvPr/>
        </p:nvGrpSpPr>
        <p:grpSpPr>
          <a:xfrm>
            <a:off x="519289" y="4559508"/>
            <a:ext cx="1712310" cy="1797987"/>
            <a:chOff x="8863814" y="625785"/>
            <a:chExt cx="3200768" cy="3714720"/>
          </a:xfrm>
        </p:grpSpPr>
        <p:sp>
          <p:nvSpPr>
            <p:cNvPr id="11" name="Rectangle: Single Corner Rounded 10">
              <a:extLst>
                <a:ext uri="{FF2B5EF4-FFF2-40B4-BE49-F238E27FC236}">
                  <a16:creationId xmlns:a16="http://schemas.microsoft.com/office/drawing/2014/main" id="{262543A4-C266-09B4-3445-665006A59FE0}"/>
                </a:ext>
              </a:extLst>
            </p:cNvPr>
            <p:cNvSpPr/>
            <p:nvPr/>
          </p:nvSpPr>
          <p:spPr>
            <a:xfrm>
              <a:off x="8863814" y="625785"/>
              <a:ext cx="3200768" cy="3714720"/>
            </a:xfrm>
            <a:prstGeom prst="round1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F4CD1C6-7316-49BC-D50A-C39A56390B81}"/>
                </a:ext>
              </a:extLst>
            </p:cNvPr>
            <p:cNvSpPr txBox="1"/>
            <p:nvPr/>
          </p:nvSpPr>
          <p:spPr>
            <a:xfrm>
              <a:off x="9409624" y="1891503"/>
              <a:ext cx="2109150" cy="2098404"/>
            </a:xfrm>
            <a:prstGeom prst="rect">
              <a:avLst/>
            </a:prstGeom>
            <a:noFill/>
          </p:spPr>
          <p:txBody>
            <a:bodyPr wrap="square" lIns="91440" tIns="45720" rIns="91440" bIns="45720" anchor="t">
              <a:spAutoFit/>
            </a:bodyPr>
            <a:lstStyle/>
            <a:p>
              <a:pPr lvl="0"/>
              <a:r>
                <a:rPr lang="en-GB" sz="1500" i="1">
                  <a:solidFill>
                    <a:schemeClr val="tx2">
                      <a:lumMod val="90000"/>
                      <a:lumOff val="10000"/>
                    </a:schemeClr>
                  </a:solidFill>
                  <a:latin typeface="Roboto Serif 20pt"/>
                  <a:cs typeface="Roboto Serif 20pt"/>
                </a:rPr>
                <a:t>When</a:t>
              </a:r>
              <a:r>
                <a:rPr lang="en-GB" sz="1500">
                  <a:solidFill>
                    <a:schemeClr val="tx2">
                      <a:lumMod val="90000"/>
                      <a:lumOff val="10000"/>
                    </a:schemeClr>
                  </a:solidFill>
                  <a:latin typeface="Poppins"/>
                  <a:cs typeface="Poppins"/>
                </a:rPr>
                <a:t> might you use one?</a:t>
              </a:r>
            </a:p>
          </p:txBody>
        </p:sp>
      </p:grpSp>
      <p:grpSp>
        <p:nvGrpSpPr>
          <p:cNvPr id="20" name="Group 19">
            <a:extLst>
              <a:ext uri="{FF2B5EF4-FFF2-40B4-BE49-F238E27FC236}">
                <a16:creationId xmlns:a16="http://schemas.microsoft.com/office/drawing/2014/main" id="{38C4A02C-3474-05A1-5CFC-57F849D738E2}"/>
              </a:ext>
            </a:extLst>
          </p:cNvPr>
          <p:cNvGrpSpPr/>
          <p:nvPr/>
        </p:nvGrpSpPr>
        <p:grpSpPr>
          <a:xfrm>
            <a:off x="516598" y="599607"/>
            <a:ext cx="1704779" cy="1897921"/>
            <a:chOff x="1043684" y="1689792"/>
            <a:chExt cx="3200768" cy="3714720"/>
          </a:xfrm>
        </p:grpSpPr>
        <p:sp>
          <p:nvSpPr>
            <p:cNvPr id="8" name="Rectangle: Single Corner Rounded 7">
              <a:extLst>
                <a:ext uri="{FF2B5EF4-FFF2-40B4-BE49-F238E27FC236}">
                  <a16:creationId xmlns:a16="http://schemas.microsoft.com/office/drawing/2014/main" id="{5635B80B-AFC3-289A-8D16-37F9F91CCBB4}"/>
                </a:ext>
              </a:extLst>
            </p:cNvPr>
            <p:cNvSpPr/>
            <p:nvPr/>
          </p:nvSpPr>
          <p:spPr>
            <a:xfrm>
              <a:off x="1043684" y="1689792"/>
              <a:ext cx="3200768" cy="3714720"/>
            </a:xfrm>
            <a:prstGeom prst="round1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213C2D0-ECA4-77E6-0483-C29DC9BA2E15}"/>
                </a:ext>
              </a:extLst>
            </p:cNvPr>
            <p:cNvSpPr txBox="1"/>
            <p:nvPr/>
          </p:nvSpPr>
          <p:spPr>
            <a:xfrm>
              <a:off x="1685599" y="2955510"/>
              <a:ext cx="2109150" cy="1096766"/>
            </a:xfrm>
            <a:prstGeom prst="rect">
              <a:avLst/>
            </a:prstGeom>
            <a:noFill/>
          </p:spPr>
          <p:txBody>
            <a:bodyPr wrap="square" lIns="91440" tIns="45720" rIns="91440" bIns="45720" anchor="t">
              <a:spAutoFit/>
            </a:bodyPr>
            <a:lstStyle/>
            <a:p>
              <a:pPr lvl="0"/>
              <a:r>
                <a:rPr lang="en-GB" sz="1500" i="1">
                  <a:solidFill>
                    <a:schemeClr val="bg1"/>
                  </a:solidFill>
                  <a:latin typeface="Roboto Serif 20pt"/>
                  <a:cs typeface="Roboto Serif 20pt"/>
                </a:rPr>
                <a:t>Who</a:t>
              </a:r>
              <a:r>
                <a:rPr lang="en-GB" sz="1500">
                  <a:solidFill>
                    <a:schemeClr val="bg1"/>
                  </a:solidFill>
                  <a:latin typeface="Poppins"/>
                  <a:cs typeface="Poppins"/>
                </a:rPr>
                <a:t> are we?</a:t>
              </a:r>
            </a:p>
          </p:txBody>
        </p:sp>
      </p:grpSp>
      <p:pic>
        <p:nvPicPr>
          <p:cNvPr id="17" name="Picture 16" descr="A logo with blue text&#10;&#10;AI-generated content may be incorrect.">
            <a:extLst>
              <a:ext uri="{FF2B5EF4-FFF2-40B4-BE49-F238E27FC236}">
                <a16:creationId xmlns:a16="http://schemas.microsoft.com/office/drawing/2014/main" id="{B23CCD4B-5A2A-A087-3537-9BFE4E148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4734" y="5658908"/>
            <a:ext cx="982717" cy="893379"/>
          </a:xfrm>
          <a:prstGeom prst="rect">
            <a:avLst/>
          </a:prstGeom>
        </p:spPr>
      </p:pic>
    </p:spTree>
    <p:extLst>
      <p:ext uri="{BB962C8B-B14F-4D97-AF65-F5344CB8AC3E}">
        <p14:creationId xmlns:p14="http://schemas.microsoft.com/office/powerpoint/2010/main" val="1898440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C4B3EE0C-E192-DC35-2A97-4545DA24F6BE}"/>
              </a:ext>
            </a:extLst>
          </p:cNvPr>
          <p:cNvSpPr/>
          <p:nvPr/>
        </p:nvSpPr>
        <p:spPr>
          <a:xfrm rot="1990646" flipV="1">
            <a:off x="-1919406" y="-3610991"/>
            <a:ext cx="10790457" cy="7221983"/>
          </a:xfrm>
          <a:prstGeom prst="round1Rect">
            <a:avLst/>
          </a:prstGeom>
          <a:solidFill>
            <a:schemeClr val="tx2">
              <a:lumMod val="90000"/>
              <a:lumOff val="1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sz="100"/>
          </a:p>
        </p:txBody>
      </p:sp>
      <p:sp>
        <p:nvSpPr>
          <p:cNvPr id="2" name="Title 1">
            <a:extLst>
              <a:ext uri="{FF2B5EF4-FFF2-40B4-BE49-F238E27FC236}">
                <a16:creationId xmlns:a16="http://schemas.microsoft.com/office/drawing/2014/main" id="{0F7BE94A-C2A7-B2C4-97C2-0C13E504E098}"/>
              </a:ext>
            </a:extLst>
          </p:cNvPr>
          <p:cNvSpPr>
            <a:spLocks noGrp="1"/>
          </p:cNvSpPr>
          <p:nvPr>
            <p:ph type="title"/>
          </p:nvPr>
        </p:nvSpPr>
        <p:spPr>
          <a:xfrm>
            <a:off x="2004171" y="1655968"/>
            <a:ext cx="10515600" cy="1325559"/>
          </a:xfrm>
        </p:spPr>
        <p:txBody>
          <a:bodyPr>
            <a:normAutofit/>
          </a:bodyPr>
          <a:lstStyle/>
          <a:p>
            <a:r>
              <a:rPr lang="en-GB" sz="6600">
                <a:solidFill>
                  <a:schemeClr val="bg1"/>
                </a:solidFill>
                <a:latin typeface="Poppins" panose="00000500000000000000" pitchFamily="2" charset="0"/>
                <a:cs typeface="Poppins" panose="00000500000000000000" pitchFamily="2" charset="0"/>
              </a:rPr>
              <a:t>Activity time</a:t>
            </a:r>
          </a:p>
        </p:txBody>
      </p:sp>
    </p:spTree>
    <p:extLst>
      <p:ext uri="{BB962C8B-B14F-4D97-AF65-F5344CB8AC3E}">
        <p14:creationId xmlns:p14="http://schemas.microsoft.com/office/powerpoint/2010/main" val="1222218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873DCD-56E1-2049-7A68-49DC1F494464}"/>
              </a:ext>
            </a:extLst>
          </p:cNvPr>
          <p:cNvSpPr/>
          <p:nvPr/>
        </p:nvSpPr>
        <p:spPr>
          <a:xfrm>
            <a:off x="-17637" y="0"/>
            <a:ext cx="12204966" cy="6858000"/>
          </a:xfrm>
          <a:prstGeom prst="rect">
            <a:avLst/>
          </a:prstGeom>
          <a:solidFill>
            <a:srgbClr val="AD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2" name="Title 1">
            <a:extLst>
              <a:ext uri="{FF2B5EF4-FFF2-40B4-BE49-F238E27FC236}">
                <a16:creationId xmlns:a16="http://schemas.microsoft.com/office/drawing/2014/main" id="{080A4F6E-516E-EA02-D988-7A8D83124AA4}"/>
              </a:ext>
            </a:extLst>
          </p:cNvPr>
          <p:cNvSpPr>
            <a:spLocks noGrp="1"/>
          </p:cNvSpPr>
          <p:nvPr>
            <p:ph type="title"/>
          </p:nvPr>
        </p:nvSpPr>
        <p:spPr>
          <a:xfrm>
            <a:off x="479534" y="-300137"/>
            <a:ext cx="7053110" cy="1807305"/>
          </a:xfrm>
        </p:spPr>
        <p:txBody>
          <a:bodyPr vert="horz" lIns="91440" tIns="45720" rIns="91440" bIns="45720" rtlCol="0" anchor="ctr">
            <a:normAutofit/>
          </a:bodyPr>
          <a:lstStyle/>
          <a:p>
            <a:pPr>
              <a:spcBef>
                <a:spcPct val="0"/>
              </a:spcBef>
            </a:pPr>
            <a:r>
              <a:rPr lang="en-US" sz="3600" b="1">
                <a:solidFill>
                  <a:schemeClr val="tx2"/>
                </a:solidFill>
                <a:latin typeface="Poppins" panose="00000500000000000000" pitchFamily="2" charset="0"/>
                <a:ea typeface="+mj-ea"/>
                <a:cs typeface="Poppins" panose="00000500000000000000" pitchFamily="2" charset="0"/>
              </a:rPr>
              <a:t>Budgeting</a:t>
            </a:r>
            <a:endParaRPr lang="en-US" sz="2400">
              <a:solidFill>
                <a:schemeClr val="tx2"/>
              </a:solidFill>
              <a:latin typeface="Poppins" panose="00000500000000000000" pitchFamily="2" charset="0"/>
              <a:ea typeface="+mj-ea"/>
              <a:cs typeface="Poppins" panose="00000500000000000000" pitchFamily="2" charset="0"/>
            </a:endParaRPr>
          </a:p>
        </p:txBody>
      </p:sp>
      <p:sp>
        <p:nvSpPr>
          <p:cNvPr id="6" name="TextBox 5">
            <a:extLst>
              <a:ext uri="{FF2B5EF4-FFF2-40B4-BE49-F238E27FC236}">
                <a16:creationId xmlns:a16="http://schemas.microsoft.com/office/drawing/2014/main" id="{307A5973-D0DD-6634-C7AD-4CD843CBDF64}"/>
              </a:ext>
            </a:extLst>
          </p:cNvPr>
          <p:cNvSpPr txBox="1"/>
          <p:nvPr/>
        </p:nvSpPr>
        <p:spPr>
          <a:xfrm>
            <a:off x="367040" y="1090298"/>
            <a:ext cx="6193639" cy="3843666"/>
          </a:xfrm>
          <a:prstGeom prst="rect">
            <a:avLst/>
          </a:prstGeom>
        </p:spPr>
        <p:txBody>
          <a:bodyPr vert="horz" lIns="91440" tIns="45720" rIns="91440" bIns="45720" rtlCol="0">
            <a:noAutofit/>
          </a:bodyPr>
          <a:lstStyle/>
          <a:p>
            <a:pPr marR="0" lvl="0" fontAlgn="auto">
              <a:lnSpc>
                <a:spcPct val="90000"/>
              </a:lnSpc>
              <a:spcBef>
                <a:spcPts val="0"/>
              </a:spcBef>
              <a:spcAft>
                <a:spcPts val="600"/>
              </a:spcAft>
              <a:buClrTx/>
              <a:buSzTx/>
              <a:tabLst/>
              <a:defRPr/>
            </a:pPr>
            <a:r>
              <a:rPr lang="en-US" sz="1600" b="0">
                <a:solidFill>
                  <a:schemeClr val="tx2"/>
                </a:solidFill>
                <a:latin typeface="Poppins" panose="00000500000000000000" pitchFamily="2" charset="0"/>
                <a:cs typeface="Poppins" panose="00000500000000000000" pitchFamily="2" charset="0"/>
              </a:rPr>
              <a:t>Your group are saving up to go to an event. The cost to get in is </a:t>
            </a:r>
            <a:r>
              <a:rPr lang="en-US" sz="1600" b="1">
                <a:solidFill>
                  <a:schemeClr val="tx2"/>
                </a:solidFill>
                <a:latin typeface="Poppins" panose="00000500000000000000" pitchFamily="2" charset="0"/>
                <a:cs typeface="Poppins" panose="00000500000000000000" pitchFamily="2" charset="0"/>
              </a:rPr>
              <a:t>£35 per person</a:t>
            </a:r>
            <a:r>
              <a:rPr lang="en-US" sz="1600" b="0">
                <a:solidFill>
                  <a:schemeClr val="tx2"/>
                </a:solidFill>
                <a:latin typeface="Poppins" panose="00000500000000000000" pitchFamily="2" charset="0"/>
                <a:cs typeface="Poppins" panose="00000500000000000000" pitchFamily="2" charset="0"/>
              </a:rPr>
              <a:t>. There are also transport costs of </a:t>
            </a:r>
            <a:r>
              <a:rPr lang="en-US" sz="1600" b="1">
                <a:solidFill>
                  <a:schemeClr val="tx2"/>
                </a:solidFill>
                <a:latin typeface="Poppins" panose="00000500000000000000" pitchFamily="2" charset="0"/>
                <a:cs typeface="Poppins" panose="00000500000000000000" pitchFamily="2" charset="0"/>
              </a:rPr>
              <a:t>£6.00 per person</a:t>
            </a:r>
            <a:r>
              <a:rPr lang="en-US" sz="1600" b="0">
                <a:solidFill>
                  <a:schemeClr val="tx2"/>
                </a:solidFill>
                <a:latin typeface="Poppins" panose="00000500000000000000" pitchFamily="2" charset="0"/>
                <a:cs typeface="Poppins" panose="00000500000000000000" pitchFamily="2" charset="0"/>
              </a:rPr>
              <a:t>. </a:t>
            </a:r>
          </a:p>
          <a:p>
            <a:pPr marR="0" lvl="0" fontAlgn="auto">
              <a:lnSpc>
                <a:spcPct val="90000"/>
              </a:lnSpc>
              <a:spcBef>
                <a:spcPts val="0"/>
              </a:spcBef>
              <a:spcAft>
                <a:spcPts val="600"/>
              </a:spcAft>
              <a:buClrTx/>
              <a:buSzTx/>
              <a:tabLst/>
              <a:defRPr/>
            </a:pPr>
            <a:endParaRPr lang="en-US" sz="1600">
              <a:solidFill>
                <a:schemeClr val="tx2"/>
              </a:solidFill>
              <a:latin typeface="Poppins" panose="00000500000000000000" pitchFamily="2" charset="0"/>
              <a:cs typeface="Poppins" panose="00000500000000000000" pitchFamily="2" charset="0"/>
            </a:endParaRPr>
          </a:p>
          <a:p>
            <a:pPr marR="0" lvl="0" fontAlgn="auto">
              <a:lnSpc>
                <a:spcPct val="90000"/>
              </a:lnSpc>
              <a:spcBef>
                <a:spcPts val="0"/>
              </a:spcBef>
              <a:spcAft>
                <a:spcPts val="600"/>
              </a:spcAft>
              <a:buClrTx/>
              <a:buSzTx/>
              <a:tabLst/>
              <a:defRPr/>
            </a:pPr>
            <a:r>
              <a:rPr lang="en-US" sz="1600" b="1">
                <a:solidFill>
                  <a:schemeClr val="tx2"/>
                </a:solidFill>
                <a:latin typeface="Poppins" panose="00000500000000000000" pitchFamily="2" charset="0"/>
                <a:cs typeface="Poppins" panose="00000500000000000000" pitchFamily="2" charset="0"/>
              </a:rPr>
              <a:t>Will you want to buy merchandise when you are there?</a:t>
            </a:r>
          </a:p>
          <a:p>
            <a:pPr marR="0" lvl="0" fontAlgn="auto">
              <a:lnSpc>
                <a:spcPct val="90000"/>
              </a:lnSpc>
              <a:spcBef>
                <a:spcPts val="0"/>
              </a:spcBef>
              <a:spcAft>
                <a:spcPts val="600"/>
              </a:spcAft>
              <a:buClrTx/>
              <a:buSzTx/>
              <a:tabLst/>
              <a:defRPr/>
            </a:pPr>
            <a:r>
              <a:rPr lang="en-US" sz="1600" b="0">
                <a:solidFill>
                  <a:schemeClr val="tx2"/>
                </a:solidFill>
                <a:latin typeface="Poppins" panose="00000500000000000000" pitchFamily="2" charset="0"/>
                <a:cs typeface="Poppins" panose="00000500000000000000" pitchFamily="2" charset="0"/>
              </a:rPr>
              <a:t>You are working as a team to generate the cash needed to pay for the tickets, transport and possibly merchandise.</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600" b="0">
              <a:solidFill>
                <a:schemeClr val="tx2"/>
              </a:solidFill>
              <a:latin typeface="Poppins" panose="00000500000000000000" pitchFamily="2" charset="0"/>
              <a:cs typeface="Poppins" panose="00000500000000000000" pitchFamily="2" charset="0"/>
            </a:endParaRPr>
          </a:p>
          <a:p>
            <a:pPr marR="0" lvl="0" fontAlgn="auto">
              <a:lnSpc>
                <a:spcPct val="90000"/>
              </a:lnSpc>
              <a:spcBef>
                <a:spcPts val="0"/>
              </a:spcBef>
              <a:spcAft>
                <a:spcPts val="600"/>
              </a:spcAft>
              <a:buClrTx/>
              <a:buSzTx/>
              <a:tabLst/>
              <a:defRPr/>
            </a:pPr>
            <a:r>
              <a:rPr lang="en-US" sz="1600" b="1">
                <a:solidFill>
                  <a:schemeClr val="tx2"/>
                </a:solidFill>
                <a:latin typeface="Poppins" panose="00000500000000000000" pitchFamily="2" charset="0"/>
                <a:cs typeface="Poppins" panose="00000500000000000000" pitchFamily="2" charset="0"/>
              </a:rPr>
              <a:t>As a group – use the budget sheet to work out:</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1600" b="0">
                <a:solidFill>
                  <a:schemeClr val="tx2"/>
                </a:solidFill>
                <a:latin typeface="Poppins" panose="00000500000000000000" pitchFamily="2" charset="0"/>
                <a:cs typeface="Poppins" panose="00000500000000000000" pitchFamily="2" charset="0"/>
              </a:rPr>
              <a:t>How much it will cost in total</a:t>
            </a:r>
            <a:r>
              <a:rPr lang="en-US" sz="1600">
                <a:solidFill>
                  <a:schemeClr val="tx2"/>
                </a:solidFill>
                <a:latin typeface="Poppins" panose="00000500000000000000" pitchFamily="2" charset="0"/>
                <a:cs typeface="Poppins" panose="00000500000000000000" pitchFamily="2" charset="0"/>
              </a:rPr>
              <a:t> (</a:t>
            </a:r>
            <a:r>
              <a:rPr lang="en-US" sz="1600" b="1">
                <a:solidFill>
                  <a:schemeClr val="tx2"/>
                </a:solidFill>
                <a:latin typeface="Poppins" panose="00000500000000000000" pitchFamily="2" charset="0"/>
                <a:cs typeface="Poppins" panose="00000500000000000000" pitchFamily="2" charset="0"/>
              </a:rPr>
              <a:t>see list of merchandise available</a:t>
            </a:r>
            <a:r>
              <a:rPr lang="en-US" sz="1600">
                <a:solidFill>
                  <a:schemeClr val="tx2"/>
                </a:solidFill>
                <a:latin typeface="Poppins" panose="00000500000000000000" pitchFamily="2" charset="0"/>
                <a:cs typeface="Poppins" panose="00000500000000000000" pitchFamily="2" charset="0"/>
              </a:rPr>
              <a:t>)</a:t>
            </a:r>
            <a:endParaRPr lang="en-US" sz="1600" b="0">
              <a:solidFill>
                <a:schemeClr val="tx2"/>
              </a:solidFill>
              <a:latin typeface="Poppins" panose="00000500000000000000" pitchFamily="2" charset="0"/>
              <a:cs typeface="Poppins" panose="00000500000000000000" pitchFamily="2" charset="0"/>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1600" b="0">
                <a:solidFill>
                  <a:schemeClr val="tx2"/>
                </a:solidFill>
                <a:latin typeface="Poppins" panose="00000500000000000000" pitchFamily="2" charset="0"/>
                <a:cs typeface="Poppins" panose="00000500000000000000" pitchFamily="2" charset="0"/>
              </a:rPr>
              <a:t>How much income you can generate by doing different jobs – </a:t>
            </a:r>
            <a:r>
              <a:rPr lang="en-US" sz="1600" b="1">
                <a:solidFill>
                  <a:schemeClr val="tx2"/>
                </a:solidFill>
                <a:latin typeface="Poppins" panose="00000500000000000000" pitchFamily="2" charset="0"/>
                <a:cs typeface="Poppins" panose="00000500000000000000" pitchFamily="2" charset="0"/>
              </a:rPr>
              <a:t>see jobs list </a:t>
            </a:r>
            <a:r>
              <a:rPr lang="en-US" sz="1600" b="0">
                <a:solidFill>
                  <a:schemeClr val="tx2"/>
                </a:solidFill>
                <a:latin typeface="Poppins" panose="00000500000000000000" pitchFamily="2" charset="0"/>
                <a:cs typeface="Poppins" panose="00000500000000000000" pitchFamily="2" charset="0"/>
              </a:rPr>
              <a:t>and what they pay.</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600" b="1">
              <a:solidFill>
                <a:schemeClr val="tx2"/>
              </a:solidFill>
              <a:latin typeface="Poppins" panose="00000500000000000000" pitchFamily="2" charset="0"/>
              <a:cs typeface="Poppins" panose="00000500000000000000" pitchFamily="2" charset="0"/>
            </a:endParaRPr>
          </a:p>
          <a:p>
            <a:pPr marR="0" lvl="0" fontAlgn="auto">
              <a:lnSpc>
                <a:spcPct val="90000"/>
              </a:lnSpc>
              <a:spcBef>
                <a:spcPts val="0"/>
              </a:spcBef>
              <a:spcAft>
                <a:spcPts val="600"/>
              </a:spcAft>
              <a:buClrTx/>
              <a:buSzTx/>
              <a:tabLst/>
              <a:defRPr/>
            </a:pPr>
            <a:r>
              <a:rPr lang="en-US" sz="1600">
                <a:solidFill>
                  <a:schemeClr val="tx2"/>
                </a:solidFill>
                <a:latin typeface="Poppins" panose="00000500000000000000" pitchFamily="2" charset="0"/>
                <a:cs typeface="Poppins" panose="00000500000000000000" pitchFamily="2" charset="0"/>
              </a:rPr>
              <a:t>Use the </a:t>
            </a:r>
            <a:r>
              <a:rPr lang="en-US" sz="1600" b="1">
                <a:solidFill>
                  <a:schemeClr val="tx2"/>
                </a:solidFill>
                <a:latin typeface="Poppins" panose="00000500000000000000" pitchFamily="2" charset="0"/>
                <a:cs typeface="Poppins" panose="00000500000000000000" pitchFamily="2" charset="0"/>
              </a:rPr>
              <a:t>budget tracker </a:t>
            </a:r>
            <a:r>
              <a:rPr lang="en-US" sz="1600">
                <a:solidFill>
                  <a:schemeClr val="tx2"/>
                </a:solidFill>
                <a:latin typeface="Poppins" panose="00000500000000000000" pitchFamily="2" charset="0"/>
                <a:cs typeface="Poppins" panose="00000500000000000000" pitchFamily="2" charset="0"/>
              </a:rPr>
              <a:t>to keep track of what you are saving (from earning) each week  and therefore how long it will take you to save up to go. </a:t>
            </a:r>
            <a:br>
              <a:rPr lang="en-US" sz="1600">
                <a:solidFill>
                  <a:schemeClr val="tx2"/>
                </a:solidFill>
                <a:latin typeface="Poppins" panose="00000500000000000000" pitchFamily="2" charset="0"/>
                <a:cs typeface="Poppins" panose="00000500000000000000" pitchFamily="2" charset="0"/>
              </a:rPr>
            </a:br>
            <a:br>
              <a:rPr lang="en-US" sz="1600">
                <a:solidFill>
                  <a:schemeClr val="tx2"/>
                </a:solidFill>
                <a:latin typeface="Poppins" panose="00000500000000000000" pitchFamily="2" charset="0"/>
                <a:cs typeface="Poppins" panose="00000500000000000000" pitchFamily="2" charset="0"/>
              </a:rPr>
            </a:br>
            <a:r>
              <a:rPr lang="en-US" sz="1600" b="1">
                <a:solidFill>
                  <a:srgbClr val="0070C0"/>
                </a:solidFill>
                <a:latin typeface="Poppins" panose="00000500000000000000" pitchFamily="2" charset="0"/>
                <a:cs typeface="Poppins" panose="00000500000000000000" pitchFamily="2" charset="0"/>
              </a:rPr>
              <a:t>Important: </a:t>
            </a:r>
            <a:r>
              <a:rPr lang="en-US" sz="1600">
                <a:solidFill>
                  <a:schemeClr val="tx2"/>
                </a:solidFill>
                <a:latin typeface="Poppins" panose="00000500000000000000" pitchFamily="2" charset="0"/>
                <a:cs typeface="Poppins" panose="00000500000000000000" pitchFamily="2" charset="0"/>
              </a:rPr>
              <a:t>You can only do </a:t>
            </a:r>
            <a:r>
              <a:rPr lang="en-US" sz="1600" b="1">
                <a:solidFill>
                  <a:schemeClr val="tx2"/>
                </a:solidFill>
                <a:latin typeface="Poppins" panose="00000500000000000000" pitchFamily="2" charset="0"/>
                <a:cs typeface="Poppins" panose="00000500000000000000" pitchFamily="2" charset="0"/>
              </a:rPr>
              <a:t>max 5 jobs per week </a:t>
            </a:r>
            <a:r>
              <a:rPr lang="en-US" sz="1600">
                <a:solidFill>
                  <a:schemeClr val="tx2"/>
                </a:solidFill>
                <a:latin typeface="Poppins" panose="00000500000000000000" pitchFamily="2" charset="0"/>
                <a:cs typeface="Poppins" panose="00000500000000000000" pitchFamily="2" charset="0"/>
              </a:rPr>
              <a:t>AND each job can only be done by </a:t>
            </a:r>
            <a:r>
              <a:rPr lang="en-US" sz="1600" b="1">
                <a:solidFill>
                  <a:schemeClr val="tx2"/>
                </a:solidFill>
                <a:latin typeface="Poppins" panose="00000500000000000000" pitchFamily="2" charset="0"/>
                <a:cs typeface="Poppins" panose="00000500000000000000" pitchFamily="2" charset="0"/>
              </a:rPr>
              <a:t>one member </a:t>
            </a:r>
            <a:r>
              <a:rPr lang="en-US" sz="1600">
                <a:solidFill>
                  <a:schemeClr val="tx2"/>
                </a:solidFill>
                <a:latin typeface="Poppins" panose="00000500000000000000" pitchFamily="2" charset="0"/>
                <a:cs typeface="Poppins" panose="00000500000000000000" pitchFamily="2" charset="0"/>
              </a:rPr>
              <a:t>of the group each week. All jobs must be done at least once.</a:t>
            </a:r>
          </a:p>
        </p:txBody>
      </p:sp>
      <p:pic>
        <p:nvPicPr>
          <p:cNvPr id="14" name="Picture 13" descr="A child eating cotton candy&#10;&#10;AI-generated content may be incorrect.">
            <a:extLst>
              <a:ext uri="{FF2B5EF4-FFF2-40B4-BE49-F238E27FC236}">
                <a16:creationId xmlns:a16="http://schemas.microsoft.com/office/drawing/2014/main" id="{33451192-592D-DC44-6C46-23114B1E1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718" y="365125"/>
            <a:ext cx="5251316" cy="6492875"/>
          </a:xfrm>
          <a:prstGeom prst="round1Rect">
            <a:avLst/>
          </a:prstGeom>
        </p:spPr>
      </p:pic>
      <p:pic>
        <p:nvPicPr>
          <p:cNvPr id="18" name="Picture 17" descr="A logo with blue text&#10;&#10;AI-generated content may be incorrect.">
            <a:extLst>
              <a:ext uri="{FF2B5EF4-FFF2-40B4-BE49-F238E27FC236}">
                <a16:creationId xmlns:a16="http://schemas.microsoft.com/office/drawing/2014/main" id="{221BA588-EC18-B9E7-ECB7-85C7B0933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4734" y="5658908"/>
            <a:ext cx="982717" cy="893379"/>
          </a:xfrm>
          <a:prstGeom prst="rect">
            <a:avLst/>
          </a:prstGeom>
        </p:spPr>
      </p:pic>
    </p:spTree>
    <p:extLst>
      <p:ext uri="{BB962C8B-B14F-4D97-AF65-F5344CB8AC3E}">
        <p14:creationId xmlns:p14="http://schemas.microsoft.com/office/powerpoint/2010/main" val="900463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8A4B-FCE0-E7F5-9A34-87C3302A2F3B}"/>
              </a:ext>
            </a:extLst>
          </p:cNvPr>
          <p:cNvSpPr>
            <a:spLocks noGrp="1"/>
          </p:cNvSpPr>
          <p:nvPr>
            <p:ph type="title"/>
          </p:nvPr>
        </p:nvSpPr>
        <p:spPr>
          <a:xfrm>
            <a:off x="838200" y="767901"/>
            <a:ext cx="10515600" cy="1325559"/>
          </a:xfrm>
        </p:spPr>
        <p:txBody>
          <a:bodyPr/>
          <a:lstStyle/>
          <a:p>
            <a:r>
              <a:rPr lang="en-GB" dirty="0">
                <a:solidFill>
                  <a:srgbClr val="163E64"/>
                </a:solidFill>
                <a:latin typeface="Poppins" panose="00000500000000000000" pitchFamily="2" charset="0"/>
                <a:ea typeface="Roboto" panose="02000000000000000000" pitchFamily="2" charset="0"/>
                <a:cs typeface="Poppins" panose="00000500000000000000" pitchFamily="2" charset="0"/>
              </a:rPr>
              <a:t>What have we learnt today?</a:t>
            </a:r>
          </a:p>
        </p:txBody>
      </p:sp>
      <p:sp>
        <p:nvSpPr>
          <p:cNvPr id="4" name="Content Placeholder 3">
            <a:extLst>
              <a:ext uri="{FF2B5EF4-FFF2-40B4-BE49-F238E27FC236}">
                <a16:creationId xmlns:a16="http://schemas.microsoft.com/office/drawing/2014/main" id="{CAB692C8-EA31-C20C-395D-7A891FBA8EC0}"/>
              </a:ext>
            </a:extLst>
          </p:cNvPr>
          <p:cNvSpPr>
            <a:spLocks noGrp="1"/>
          </p:cNvSpPr>
          <p:nvPr>
            <p:ph idx="1"/>
          </p:nvPr>
        </p:nvSpPr>
        <p:spPr>
          <a:xfrm>
            <a:off x="914400" y="1988914"/>
            <a:ext cx="10515600" cy="4351336"/>
          </a:xfrm>
        </p:spPr>
        <p:txBody>
          <a:bodyPr>
            <a:normAutofit fontScale="92500" lnSpcReduction="10000"/>
          </a:bodyPr>
          <a:lstStyle/>
          <a:p>
            <a:pPr>
              <a:lnSpc>
                <a:spcPct val="110000"/>
              </a:lnSpc>
            </a:pPr>
            <a:r>
              <a:rPr lang="en-GB" sz="2000" b="1" dirty="0">
                <a:solidFill>
                  <a:srgbClr val="163E64"/>
                </a:solidFill>
                <a:latin typeface="Poppins" panose="00000500000000000000" pitchFamily="2" charset="0"/>
                <a:cs typeface="Poppins" panose="00000500000000000000" pitchFamily="2" charset="0"/>
              </a:rPr>
              <a:t>Mortgages</a:t>
            </a:r>
            <a:r>
              <a:rPr lang="en-GB" sz="2000" dirty="0">
                <a:solidFill>
                  <a:srgbClr val="163E64"/>
                </a:solidFill>
                <a:latin typeface="Poppins" panose="00000500000000000000" pitchFamily="2" charset="0"/>
                <a:cs typeface="Poppins" panose="00000500000000000000" pitchFamily="2" charset="0"/>
              </a:rPr>
              <a:t> are loans to help you buy a house</a:t>
            </a:r>
          </a:p>
          <a:p>
            <a:pPr>
              <a:lnSpc>
                <a:spcPct val="110000"/>
              </a:lnSpc>
            </a:pPr>
            <a:r>
              <a:rPr lang="en-GB" sz="2000" dirty="0">
                <a:solidFill>
                  <a:srgbClr val="163E64"/>
                </a:solidFill>
                <a:latin typeface="Poppins" panose="00000500000000000000" pitchFamily="2" charset="0"/>
                <a:cs typeface="Poppins" panose="00000500000000000000" pitchFamily="2" charset="0"/>
              </a:rPr>
              <a:t>You have to pay back loans over time and </a:t>
            </a:r>
            <a:r>
              <a:rPr lang="en-GB" sz="2000" b="1" dirty="0">
                <a:solidFill>
                  <a:srgbClr val="163E64"/>
                </a:solidFill>
                <a:latin typeface="Poppins" panose="00000500000000000000" pitchFamily="2" charset="0"/>
                <a:cs typeface="Poppins" panose="00000500000000000000" pitchFamily="2" charset="0"/>
              </a:rPr>
              <a:t>interest is added</a:t>
            </a:r>
            <a:r>
              <a:rPr lang="en-GB" sz="2000" dirty="0">
                <a:solidFill>
                  <a:srgbClr val="163E64"/>
                </a:solidFill>
                <a:latin typeface="Poppins" panose="00000500000000000000" pitchFamily="2" charset="0"/>
                <a:cs typeface="Poppins" panose="00000500000000000000" pitchFamily="2" charset="0"/>
              </a:rPr>
              <a:t>. What you owe is called a </a:t>
            </a:r>
            <a:r>
              <a:rPr lang="en-GB" sz="2000" b="1" dirty="0">
                <a:solidFill>
                  <a:srgbClr val="163E64"/>
                </a:solidFill>
                <a:latin typeface="Poppins" panose="00000500000000000000" pitchFamily="2" charset="0"/>
                <a:cs typeface="Poppins" panose="00000500000000000000" pitchFamily="2" charset="0"/>
              </a:rPr>
              <a:t>debt</a:t>
            </a:r>
            <a:r>
              <a:rPr lang="en-GB" sz="2000" dirty="0">
                <a:solidFill>
                  <a:srgbClr val="163E64"/>
                </a:solidFill>
                <a:latin typeface="Poppins" panose="00000500000000000000" pitchFamily="2" charset="0"/>
                <a:cs typeface="Poppins" panose="00000500000000000000" pitchFamily="2" charset="0"/>
              </a:rPr>
              <a:t>.</a:t>
            </a:r>
          </a:p>
          <a:p>
            <a:pPr>
              <a:lnSpc>
                <a:spcPct val="110000"/>
              </a:lnSpc>
            </a:pPr>
            <a:r>
              <a:rPr lang="en-GB" sz="2000" dirty="0">
                <a:solidFill>
                  <a:srgbClr val="163E64"/>
                </a:solidFill>
                <a:latin typeface="Poppins" panose="00000500000000000000" pitchFamily="2" charset="0"/>
                <a:cs typeface="Poppins" panose="00000500000000000000" pitchFamily="2" charset="0"/>
              </a:rPr>
              <a:t>Savings is where you put your money in a safe place like a bank or building society – it will </a:t>
            </a:r>
            <a:r>
              <a:rPr lang="en-GB" sz="2000" b="1" dirty="0">
                <a:solidFill>
                  <a:srgbClr val="163E64"/>
                </a:solidFill>
                <a:latin typeface="Poppins" panose="00000500000000000000" pitchFamily="2" charset="0"/>
                <a:cs typeface="Poppins" panose="00000500000000000000" pitchFamily="2" charset="0"/>
              </a:rPr>
              <a:t>grow with interest</a:t>
            </a:r>
            <a:r>
              <a:rPr lang="en-GB" sz="2000" dirty="0">
                <a:solidFill>
                  <a:srgbClr val="163E64"/>
                </a:solidFill>
                <a:latin typeface="Poppins" panose="00000500000000000000" pitchFamily="2" charset="0"/>
                <a:cs typeface="Poppins" panose="00000500000000000000" pitchFamily="2" charset="0"/>
              </a:rPr>
              <a:t>.</a:t>
            </a:r>
          </a:p>
          <a:p>
            <a:pPr>
              <a:lnSpc>
                <a:spcPct val="110000"/>
              </a:lnSpc>
            </a:pPr>
            <a:r>
              <a:rPr lang="en-GB" sz="2000" dirty="0">
                <a:solidFill>
                  <a:srgbClr val="163E64"/>
                </a:solidFill>
                <a:latin typeface="Poppins" panose="00000500000000000000" pitchFamily="2" charset="0"/>
                <a:cs typeface="Poppins" panose="00000500000000000000" pitchFamily="2" charset="0"/>
              </a:rPr>
              <a:t>Interest can go up and down – which changes what we owe or earn.</a:t>
            </a:r>
          </a:p>
          <a:p>
            <a:pPr>
              <a:lnSpc>
                <a:spcPct val="110000"/>
              </a:lnSpc>
            </a:pPr>
            <a:r>
              <a:rPr lang="en-GB" sz="2000" b="1" dirty="0">
                <a:solidFill>
                  <a:srgbClr val="163E64"/>
                </a:solidFill>
                <a:latin typeface="Poppins" panose="00000500000000000000" pitchFamily="2" charset="0"/>
                <a:cs typeface="Poppins" panose="00000500000000000000" pitchFamily="2" charset="0"/>
              </a:rPr>
              <a:t>Take care </a:t>
            </a:r>
            <a:r>
              <a:rPr lang="en-GB" sz="2000" dirty="0">
                <a:solidFill>
                  <a:srgbClr val="163E64"/>
                </a:solidFill>
                <a:latin typeface="Poppins" panose="00000500000000000000" pitchFamily="2" charset="0"/>
                <a:cs typeface="Poppins" panose="00000500000000000000" pitchFamily="2" charset="0"/>
              </a:rPr>
              <a:t>when spending money – be careful of pop ups and links that may not be safe.</a:t>
            </a:r>
          </a:p>
          <a:p>
            <a:pPr>
              <a:lnSpc>
                <a:spcPct val="110000"/>
              </a:lnSpc>
            </a:pPr>
            <a:r>
              <a:rPr lang="en-GB" sz="2000" b="1" dirty="0">
                <a:solidFill>
                  <a:srgbClr val="163E64"/>
                </a:solidFill>
                <a:latin typeface="Poppins" panose="00000500000000000000" pitchFamily="2" charset="0"/>
                <a:cs typeface="Poppins" panose="00000500000000000000" pitchFamily="2" charset="0"/>
              </a:rPr>
              <a:t>Budgeting </a:t>
            </a:r>
            <a:r>
              <a:rPr lang="en-GB" sz="2000" dirty="0">
                <a:solidFill>
                  <a:srgbClr val="163E64"/>
                </a:solidFill>
                <a:latin typeface="Poppins" panose="00000500000000000000" pitchFamily="2" charset="0"/>
                <a:cs typeface="Poppins" panose="00000500000000000000" pitchFamily="2" charset="0"/>
              </a:rPr>
              <a:t>helps us choose what we should spend our money on – at least half our money should go on essential things we need and the rest on wants and savings.</a:t>
            </a:r>
          </a:p>
          <a:p>
            <a:pPr>
              <a:lnSpc>
                <a:spcPct val="110000"/>
              </a:lnSpc>
            </a:pPr>
            <a:r>
              <a:rPr lang="en-GB" sz="2000" dirty="0">
                <a:solidFill>
                  <a:srgbClr val="163E64"/>
                </a:solidFill>
                <a:latin typeface="Poppins" panose="00000500000000000000" pitchFamily="2" charset="0"/>
                <a:cs typeface="Poppins" panose="00000500000000000000" pitchFamily="2" charset="0"/>
              </a:rPr>
              <a:t>We can </a:t>
            </a:r>
            <a:r>
              <a:rPr lang="en-GB" sz="2000" b="1" dirty="0">
                <a:solidFill>
                  <a:srgbClr val="163E64"/>
                </a:solidFill>
                <a:latin typeface="Poppins" panose="00000500000000000000" pitchFamily="2" charset="0"/>
                <a:cs typeface="Poppins" panose="00000500000000000000" pitchFamily="2" charset="0"/>
              </a:rPr>
              <a:t>spend less </a:t>
            </a:r>
            <a:r>
              <a:rPr lang="en-GB" sz="2000" dirty="0">
                <a:solidFill>
                  <a:srgbClr val="163E64"/>
                </a:solidFill>
                <a:latin typeface="Poppins" panose="00000500000000000000" pitchFamily="2" charset="0"/>
                <a:cs typeface="Poppins" panose="00000500000000000000" pitchFamily="2" charset="0"/>
              </a:rPr>
              <a:t>to help us save money by making small changes to our habits.</a:t>
            </a:r>
          </a:p>
          <a:p>
            <a:pPr>
              <a:lnSpc>
                <a:spcPct val="110000"/>
              </a:lnSpc>
            </a:pPr>
            <a:endParaRPr lang="en-GB" sz="2000" dirty="0">
              <a:solidFill>
                <a:srgbClr val="163E64"/>
              </a:solidFill>
              <a:latin typeface="Poppins" panose="00000500000000000000" pitchFamily="2" charset="0"/>
              <a:cs typeface="Poppins" panose="00000500000000000000" pitchFamily="2" charset="0"/>
            </a:endParaRPr>
          </a:p>
          <a:p>
            <a:pPr>
              <a:lnSpc>
                <a:spcPct val="110000"/>
              </a:lnSpc>
            </a:pPr>
            <a:endParaRPr lang="en-GB" sz="2000" dirty="0">
              <a:solidFill>
                <a:srgbClr val="163E64"/>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49961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a:extLst>
            <a:ext uri="{FF2B5EF4-FFF2-40B4-BE49-F238E27FC236}">
              <a16:creationId xmlns:a16="http://schemas.microsoft.com/office/drawing/2014/main" id="{82C28526-C181-6832-7CDB-5CAB738C4D42}"/>
            </a:ext>
          </a:extLst>
        </p:cNvPr>
        <p:cNvGrpSpPr/>
        <p:nvPr/>
      </p:nvGrpSpPr>
      <p:grpSpPr>
        <a:xfrm>
          <a:off x="0" y="0"/>
          <a:ext cx="0" cy="0"/>
          <a:chOff x="0" y="0"/>
          <a:chExt cx="0" cy="0"/>
        </a:xfrm>
      </p:grpSpPr>
      <p:pic>
        <p:nvPicPr>
          <p:cNvPr id="6" name="Picture 5" descr="A sign with text on it&#10;&#10;AI-generated content may be incorrect.">
            <a:extLst>
              <a:ext uri="{FF2B5EF4-FFF2-40B4-BE49-F238E27FC236}">
                <a16:creationId xmlns:a16="http://schemas.microsoft.com/office/drawing/2014/main" id="{59C74843-30EF-AB40-58C0-7D43EE3F1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3828" y="0"/>
            <a:ext cx="6858000" cy="6858000"/>
          </a:xfrm>
          <a:prstGeom prst="rect">
            <a:avLst/>
          </a:prstGeom>
        </p:spPr>
      </p:pic>
    </p:spTree>
    <p:extLst>
      <p:ext uri="{BB962C8B-B14F-4D97-AF65-F5344CB8AC3E}">
        <p14:creationId xmlns:p14="http://schemas.microsoft.com/office/powerpoint/2010/main" val="1987538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D26B46-2F31-1881-1971-F534A7812EBE}"/>
              </a:ext>
            </a:extLst>
          </p:cNvPr>
          <p:cNvSpPr txBox="1"/>
          <p:nvPr/>
        </p:nvSpPr>
        <p:spPr>
          <a:xfrm>
            <a:off x="1" y="883503"/>
            <a:ext cx="9635490" cy="830997"/>
          </a:xfrm>
          <a:prstGeom prst="rect">
            <a:avLst/>
          </a:prstGeom>
          <a:noFill/>
        </p:spPr>
        <p:txBody>
          <a:bodyPr wrap="square" rtlCol="0">
            <a:spAutoFit/>
          </a:bodyPr>
          <a:lstStyle/>
          <a:p>
            <a:pPr algn="ctr"/>
            <a:r>
              <a:rPr lang="en-GB" sz="4800">
                <a:solidFill>
                  <a:srgbClr val="163E64"/>
                </a:solidFill>
                <a:latin typeface="Poppins" panose="00000500000000000000" pitchFamily="2" charset="0"/>
                <a:cs typeface="Poppins" panose="00000500000000000000" pitchFamily="2" charset="0"/>
              </a:rPr>
              <a:t>Mortgages</a:t>
            </a:r>
          </a:p>
        </p:txBody>
      </p:sp>
      <p:sp>
        <p:nvSpPr>
          <p:cNvPr id="3" name="TextBox 2">
            <a:extLst>
              <a:ext uri="{FF2B5EF4-FFF2-40B4-BE49-F238E27FC236}">
                <a16:creationId xmlns:a16="http://schemas.microsoft.com/office/drawing/2014/main" id="{6FFB1B32-AECB-CEB6-849F-1CE13FFF9C5B}"/>
              </a:ext>
            </a:extLst>
          </p:cNvPr>
          <p:cNvSpPr txBox="1"/>
          <p:nvPr/>
        </p:nvSpPr>
        <p:spPr>
          <a:xfrm>
            <a:off x="6566536" y="1117134"/>
            <a:ext cx="6137910" cy="363736"/>
          </a:xfrm>
          <a:prstGeom prst="rect">
            <a:avLst/>
          </a:prstGeom>
          <a:noFill/>
        </p:spPr>
        <p:txBody>
          <a:bodyPr wrap="square">
            <a:spAutoFit/>
          </a:bodyPr>
          <a:lstStyle/>
          <a:p>
            <a:r>
              <a:rPr lang="en-GB" sz="2000">
                <a:solidFill>
                  <a:srgbClr val="163E64"/>
                </a:solidFill>
                <a:latin typeface="Poppins" panose="00000500000000000000" pitchFamily="2" charset="0"/>
                <a:cs typeface="Poppins" panose="00000500000000000000" pitchFamily="2" charset="0"/>
              </a:rPr>
              <a:t>- a special loan</a:t>
            </a:r>
            <a:endParaRPr lang="en-GB" sz="2000"/>
          </a:p>
        </p:txBody>
      </p:sp>
      <p:pic>
        <p:nvPicPr>
          <p:cNvPr id="6" name="Picture 5" descr="A group of buildings with windows&#10;&#10;AI-generated content may be incorrect.">
            <a:extLst>
              <a:ext uri="{FF2B5EF4-FFF2-40B4-BE49-F238E27FC236}">
                <a16:creationId xmlns:a16="http://schemas.microsoft.com/office/drawing/2014/main" id="{4321B016-4A76-944D-A50B-58303905A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447" y="1714500"/>
            <a:ext cx="8612886" cy="43423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F4400D0F-99F8-C2C5-2631-B9DD8862BE7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14EB95F-46CD-AA7E-7A1C-9B6D6E5AC50F}"/>
              </a:ext>
            </a:extLst>
          </p:cNvPr>
          <p:cNvSpPr txBox="1"/>
          <p:nvPr/>
        </p:nvSpPr>
        <p:spPr>
          <a:xfrm>
            <a:off x="1358156" y="1644263"/>
            <a:ext cx="6763026" cy="1200329"/>
          </a:xfrm>
          <a:prstGeom prst="rect">
            <a:avLst/>
          </a:prstGeom>
          <a:noFill/>
        </p:spPr>
        <p:txBody>
          <a:bodyPr wrap="square" rtlCol="0">
            <a:spAutoFit/>
          </a:bodyPr>
          <a:lstStyle/>
          <a:p>
            <a:r>
              <a:rPr lang="en-GB" sz="7200">
                <a:solidFill>
                  <a:schemeClr val="bg1"/>
                </a:solidFill>
                <a:latin typeface="Poppins" panose="00000500000000000000" pitchFamily="2" charset="0"/>
                <a:cs typeface="Poppins" panose="00000500000000000000" pitchFamily="2" charset="0"/>
              </a:rPr>
              <a:t>Savings</a:t>
            </a:r>
          </a:p>
        </p:txBody>
      </p:sp>
      <p:pic>
        <p:nvPicPr>
          <p:cNvPr id="3" name="Picture 2" descr="A cartoon of a piggy bank on a hand&#10;&#10;AI-generated content may be incorrect.">
            <a:extLst>
              <a:ext uri="{FF2B5EF4-FFF2-40B4-BE49-F238E27FC236}">
                <a16:creationId xmlns:a16="http://schemas.microsoft.com/office/drawing/2014/main" id="{BA5E10FD-6BC8-C04D-BD7E-7080DFB27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933" y="-152158"/>
            <a:ext cx="6892581" cy="7162315"/>
          </a:xfrm>
          <a:prstGeom prst="rect">
            <a:avLst/>
          </a:prstGeom>
        </p:spPr>
      </p:pic>
    </p:spTree>
    <p:extLst>
      <p:ext uri="{BB962C8B-B14F-4D97-AF65-F5344CB8AC3E}">
        <p14:creationId xmlns:p14="http://schemas.microsoft.com/office/powerpoint/2010/main" val="2610936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14D6668-318E-6DF3-B1D7-5C6D39CE1294}"/>
              </a:ext>
            </a:extLst>
          </p:cNvPr>
          <p:cNvGrpSpPr/>
          <p:nvPr/>
        </p:nvGrpSpPr>
        <p:grpSpPr>
          <a:xfrm>
            <a:off x="6144039" y="3854299"/>
            <a:ext cx="3200768" cy="2397304"/>
            <a:chOff x="7958552" y="1725822"/>
            <a:chExt cx="3200768" cy="3714720"/>
          </a:xfrm>
          <a:solidFill>
            <a:srgbClr val="3EA3A9"/>
          </a:solidFill>
        </p:grpSpPr>
        <p:sp>
          <p:nvSpPr>
            <p:cNvPr id="7" name="Rectangle: Single Corner Rounded 6">
              <a:extLst>
                <a:ext uri="{FF2B5EF4-FFF2-40B4-BE49-F238E27FC236}">
                  <a16:creationId xmlns:a16="http://schemas.microsoft.com/office/drawing/2014/main" id="{289307EE-B9C7-7B44-A5F0-66F10DD5C081}"/>
                </a:ext>
              </a:extLst>
            </p:cNvPr>
            <p:cNvSpPr/>
            <p:nvPr/>
          </p:nvSpPr>
          <p:spPr>
            <a:xfrm>
              <a:off x="7958552" y="1725822"/>
              <a:ext cx="3200768" cy="3714720"/>
            </a:xfrm>
            <a:prstGeom prst="round1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2B39FF9-3AE1-E6CE-E1DF-8385DC6EC0CC}"/>
                </a:ext>
              </a:extLst>
            </p:cNvPr>
            <p:cNvSpPr txBox="1"/>
            <p:nvPr/>
          </p:nvSpPr>
          <p:spPr>
            <a:xfrm>
              <a:off x="8441442" y="2344853"/>
              <a:ext cx="2243632" cy="2432252"/>
            </a:xfrm>
            <a:prstGeom prst="rect">
              <a:avLst/>
            </a:prstGeom>
            <a:grpFill/>
          </p:spPr>
          <p:txBody>
            <a:bodyPr wrap="square">
              <a:spAutoFit/>
            </a:bodyPr>
            <a:lstStyle/>
            <a:p>
              <a:pPr lvl="0"/>
              <a:r>
                <a:rPr lang="en-GB" sz="2400" dirty="0">
                  <a:solidFill>
                    <a:srgbClr val="002060"/>
                  </a:solidFill>
                  <a:latin typeface="Poppins" panose="00000500000000000000" pitchFamily="2" charset="0"/>
                  <a:cs typeface="Poppins" panose="00000500000000000000" pitchFamily="2" charset="0"/>
                </a:rPr>
                <a:t>Are there any risks when paying for things?</a:t>
              </a:r>
            </a:p>
          </p:txBody>
        </p:sp>
      </p:grpSp>
      <p:grpSp>
        <p:nvGrpSpPr>
          <p:cNvPr id="13" name="Group 12">
            <a:extLst>
              <a:ext uri="{FF2B5EF4-FFF2-40B4-BE49-F238E27FC236}">
                <a16:creationId xmlns:a16="http://schemas.microsoft.com/office/drawing/2014/main" id="{06D17A11-646D-7BFD-0246-05130F02FEA3}"/>
              </a:ext>
            </a:extLst>
          </p:cNvPr>
          <p:cNvGrpSpPr/>
          <p:nvPr/>
        </p:nvGrpSpPr>
        <p:grpSpPr>
          <a:xfrm>
            <a:off x="1828018" y="3854299"/>
            <a:ext cx="3200768" cy="2397303"/>
            <a:chOff x="1043684" y="1689792"/>
            <a:chExt cx="3200768" cy="3714720"/>
          </a:xfrm>
        </p:grpSpPr>
        <p:sp>
          <p:nvSpPr>
            <p:cNvPr id="14" name="Rectangle: Single Corner Rounded 13">
              <a:extLst>
                <a:ext uri="{FF2B5EF4-FFF2-40B4-BE49-F238E27FC236}">
                  <a16:creationId xmlns:a16="http://schemas.microsoft.com/office/drawing/2014/main" id="{3E62E1E3-1CD9-8F47-B8C6-A55446A1E39B}"/>
                </a:ext>
              </a:extLst>
            </p:cNvPr>
            <p:cNvSpPr/>
            <p:nvPr/>
          </p:nvSpPr>
          <p:spPr>
            <a:xfrm>
              <a:off x="1043684" y="1689792"/>
              <a:ext cx="3200768" cy="3714720"/>
            </a:xfrm>
            <a:prstGeom prst="round1Rect">
              <a:avLst/>
            </a:prstGeom>
            <a:solidFill>
              <a:srgbClr val="3EA3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16F1C91-890E-DC41-FBF0-3A86FBAF84CA}"/>
                </a:ext>
              </a:extLst>
            </p:cNvPr>
            <p:cNvSpPr txBox="1"/>
            <p:nvPr/>
          </p:nvSpPr>
          <p:spPr>
            <a:xfrm>
              <a:off x="1471637" y="2324541"/>
              <a:ext cx="2344861" cy="2432253"/>
            </a:xfrm>
            <a:prstGeom prst="rect">
              <a:avLst/>
            </a:prstGeom>
            <a:noFill/>
          </p:spPr>
          <p:txBody>
            <a:bodyPr wrap="square">
              <a:spAutoFit/>
            </a:bodyPr>
            <a:lstStyle/>
            <a:p>
              <a:pPr lvl="0"/>
              <a:r>
                <a:rPr lang="en-GB" sz="2400" dirty="0">
                  <a:solidFill>
                    <a:srgbClr val="002060"/>
                  </a:solidFill>
                  <a:latin typeface="Poppins" panose="00000500000000000000" pitchFamily="2" charset="0"/>
                  <a:cs typeface="Poppins" panose="00000500000000000000" pitchFamily="2" charset="0"/>
                </a:rPr>
                <a:t>What are the different ways we can pay for things?</a:t>
              </a:r>
            </a:p>
          </p:txBody>
        </p:sp>
      </p:grpSp>
      <p:pic>
        <p:nvPicPr>
          <p:cNvPr id="16" name="Picture 15" descr="A logo with blue text&#10;&#10;AI-generated content may be incorrect.">
            <a:extLst>
              <a:ext uri="{FF2B5EF4-FFF2-40B4-BE49-F238E27FC236}">
                <a16:creationId xmlns:a16="http://schemas.microsoft.com/office/drawing/2014/main" id="{ED9C8F63-F543-0843-32C0-A947A4284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4734" y="5658908"/>
            <a:ext cx="982717" cy="893379"/>
          </a:xfrm>
          <a:prstGeom prst="rect">
            <a:avLst/>
          </a:prstGeom>
        </p:spPr>
      </p:pic>
      <p:sp>
        <p:nvSpPr>
          <p:cNvPr id="4" name="Rectangle: Single Corner Rounded 3">
            <a:extLst>
              <a:ext uri="{FF2B5EF4-FFF2-40B4-BE49-F238E27FC236}">
                <a16:creationId xmlns:a16="http://schemas.microsoft.com/office/drawing/2014/main" id="{BBBD21C9-7644-0CB4-E8E7-862CFBD4DF34}"/>
              </a:ext>
            </a:extLst>
          </p:cNvPr>
          <p:cNvSpPr/>
          <p:nvPr/>
        </p:nvSpPr>
        <p:spPr>
          <a:xfrm rot="430734" flipV="1">
            <a:off x="-5390930" y="-3187974"/>
            <a:ext cx="10406003" cy="6375949"/>
          </a:xfrm>
          <a:prstGeom prst="round1Rect">
            <a:avLst/>
          </a:prstGeom>
          <a:solidFill>
            <a:schemeClr val="tx2">
              <a:lumMod val="90000"/>
              <a:lumOff val="1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sz="100"/>
          </a:p>
        </p:txBody>
      </p:sp>
      <p:sp>
        <p:nvSpPr>
          <p:cNvPr id="9" name="TextBox 8">
            <a:extLst>
              <a:ext uri="{FF2B5EF4-FFF2-40B4-BE49-F238E27FC236}">
                <a16:creationId xmlns:a16="http://schemas.microsoft.com/office/drawing/2014/main" id="{8255A6BE-9FD7-F100-BA2B-BC1AC460B726}"/>
              </a:ext>
            </a:extLst>
          </p:cNvPr>
          <p:cNvSpPr txBox="1"/>
          <p:nvPr/>
        </p:nvSpPr>
        <p:spPr>
          <a:xfrm>
            <a:off x="318653" y="976505"/>
            <a:ext cx="4403298" cy="1569660"/>
          </a:xfrm>
          <a:prstGeom prst="rect">
            <a:avLst/>
          </a:prstGeom>
          <a:noFill/>
        </p:spPr>
        <p:txBody>
          <a:bodyPr wrap="square">
            <a:spAutoFit/>
          </a:bodyPr>
          <a:lstStyle/>
          <a:p>
            <a:pPr lvl="0"/>
            <a:r>
              <a:rPr lang="en-GB" sz="4800" dirty="0">
                <a:solidFill>
                  <a:schemeClr val="bg1"/>
                </a:solidFill>
                <a:latin typeface="Poppins" panose="00000500000000000000" pitchFamily="2" charset="0"/>
                <a:cs typeface="Poppins" panose="00000500000000000000" pitchFamily="2" charset="0"/>
              </a:rPr>
              <a:t>Paying for things</a:t>
            </a:r>
          </a:p>
        </p:txBody>
      </p:sp>
    </p:spTree>
    <p:extLst>
      <p:ext uri="{BB962C8B-B14F-4D97-AF65-F5344CB8AC3E}">
        <p14:creationId xmlns:p14="http://schemas.microsoft.com/office/powerpoint/2010/main" val="3726939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a:extLst>
            <a:ext uri="{FF2B5EF4-FFF2-40B4-BE49-F238E27FC236}">
              <a16:creationId xmlns:a16="http://schemas.microsoft.com/office/drawing/2014/main" id="{A0DEBA7C-182D-4C49-6EE9-B3231F5C0F9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894B3E0-D86F-BB7B-10D4-6DBEBBD5E808}"/>
              </a:ext>
            </a:extLst>
          </p:cNvPr>
          <p:cNvSpPr txBox="1"/>
          <p:nvPr/>
        </p:nvSpPr>
        <p:spPr>
          <a:xfrm>
            <a:off x="799660" y="565877"/>
            <a:ext cx="7201339" cy="707886"/>
          </a:xfrm>
          <a:prstGeom prst="rect">
            <a:avLst/>
          </a:prstGeom>
          <a:noFill/>
        </p:spPr>
        <p:txBody>
          <a:bodyPr wrap="square">
            <a:spAutoFit/>
          </a:bodyPr>
          <a:lstStyle/>
          <a:p>
            <a:pPr lvl="0"/>
            <a:r>
              <a:rPr lang="en-GB" sz="4000">
                <a:solidFill>
                  <a:srgbClr val="163E64"/>
                </a:solidFill>
                <a:latin typeface="Poppins" panose="00000500000000000000" pitchFamily="2" charset="0"/>
                <a:cs typeface="Poppins" panose="00000500000000000000" pitchFamily="2" charset="0"/>
              </a:rPr>
              <a:t>Different </a:t>
            </a:r>
            <a:r>
              <a:rPr lang="en-GB" sz="4000" i="1">
                <a:solidFill>
                  <a:srgbClr val="163E64"/>
                </a:solidFill>
                <a:latin typeface="Poppins" panose="00000500000000000000" pitchFamily="2" charset="0"/>
                <a:cs typeface="Poppins" panose="00000500000000000000" pitchFamily="2" charset="0"/>
              </a:rPr>
              <a:t>payment</a:t>
            </a:r>
            <a:r>
              <a:rPr lang="en-GB" sz="4000">
                <a:solidFill>
                  <a:srgbClr val="163E64"/>
                </a:solidFill>
                <a:latin typeface="Poppins" panose="00000500000000000000" pitchFamily="2" charset="0"/>
                <a:cs typeface="Poppins" panose="00000500000000000000" pitchFamily="2" charset="0"/>
              </a:rPr>
              <a:t> methods</a:t>
            </a:r>
          </a:p>
        </p:txBody>
      </p:sp>
      <p:pic>
        <p:nvPicPr>
          <p:cNvPr id="4" name="Picture 3">
            <a:extLst>
              <a:ext uri="{FF2B5EF4-FFF2-40B4-BE49-F238E27FC236}">
                <a16:creationId xmlns:a16="http://schemas.microsoft.com/office/drawing/2014/main" id="{2E7E95EC-D825-4BFF-5CC7-269AE0010DC6}"/>
              </a:ext>
            </a:extLst>
          </p:cNvPr>
          <p:cNvPicPr>
            <a:picLocks noChangeAspect="1"/>
          </p:cNvPicPr>
          <p:nvPr/>
        </p:nvPicPr>
        <p:blipFill>
          <a:blip r:embed="rId3">
            <a:extLst>
              <a:ext uri="{28A0092B-C50C-407E-A947-70E740481C1C}">
                <a14:useLocalDpi xmlns:a14="http://schemas.microsoft.com/office/drawing/2010/main" val="0"/>
              </a:ext>
            </a:extLst>
          </a:blip>
          <a:srcRect l="31338" r="31338"/>
          <a:stretch/>
        </p:blipFill>
        <p:spPr>
          <a:xfrm>
            <a:off x="862036" y="1568371"/>
            <a:ext cx="2617711" cy="4668044"/>
          </a:xfrm>
          <a:prstGeom prst="round1Rect">
            <a:avLst/>
          </a:prstGeom>
        </p:spPr>
      </p:pic>
      <p:pic>
        <p:nvPicPr>
          <p:cNvPr id="6" name="Picture 5">
            <a:extLst>
              <a:ext uri="{FF2B5EF4-FFF2-40B4-BE49-F238E27FC236}">
                <a16:creationId xmlns:a16="http://schemas.microsoft.com/office/drawing/2014/main" id="{93F81264-2727-D9C6-FB48-DEBEA44403F5}"/>
              </a:ext>
            </a:extLst>
          </p:cNvPr>
          <p:cNvPicPr>
            <a:picLocks noChangeAspect="1"/>
          </p:cNvPicPr>
          <p:nvPr/>
        </p:nvPicPr>
        <p:blipFill>
          <a:blip r:embed="rId4">
            <a:extLst>
              <a:ext uri="{28A0092B-C50C-407E-A947-70E740481C1C}">
                <a14:useLocalDpi xmlns:a14="http://schemas.microsoft.com/office/drawing/2010/main" val="0"/>
              </a:ext>
            </a:extLst>
          </a:blip>
          <a:srcRect l="35141" r="35141"/>
          <a:stretch/>
        </p:blipFill>
        <p:spPr>
          <a:xfrm>
            <a:off x="3575463" y="1568371"/>
            <a:ext cx="2617711" cy="4668044"/>
          </a:xfrm>
          <a:prstGeom prst="round1Rect">
            <a:avLst/>
          </a:prstGeom>
        </p:spPr>
      </p:pic>
      <p:pic>
        <p:nvPicPr>
          <p:cNvPr id="7" name="Picture 6">
            <a:extLst>
              <a:ext uri="{FF2B5EF4-FFF2-40B4-BE49-F238E27FC236}">
                <a16:creationId xmlns:a16="http://schemas.microsoft.com/office/drawing/2014/main" id="{5E05C0C0-7889-E48B-AC02-DEC7C952A7BD}"/>
              </a:ext>
            </a:extLst>
          </p:cNvPr>
          <p:cNvPicPr>
            <a:picLocks noChangeAspect="1"/>
          </p:cNvPicPr>
          <p:nvPr/>
        </p:nvPicPr>
        <p:blipFill>
          <a:blip r:embed="rId5">
            <a:extLst>
              <a:ext uri="{28A0092B-C50C-407E-A947-70E740481C1C}">
                <a14:useLocalDpi xmlns:a14="http://schemas.microsoft.com/office/drawing/2010/main" val="0"/>
              </a:ext>
            </a:extLst>
          </a:blip>
          <a:srcRect l="31291" r="31291"/>
          <a:stretch/>
        </p:blipFill>
        <p:spPr>
          <a:xfrm>
            <a:off x="6339769" y="1624079"/>
            <a:ext cx="2617711" cy="4668044"/>
          </a:xfrm>
          <a:prstGeom prst="round1Rect">
            <a:avLst/>
          </a:prstGeom>
        </p:spPr>
      </p:pic>
      <p:pic>
        <p:nvPicPr>
          <p:cNvPr id="12" name="Picture 11">
            <a:extLst>
              <a:ext uri="{FF2B5EF4-FFF2-40B4-BE49-F238E27FC236}">
                <a16:creationId xmlns:a16="http://schemas.microsoft.com/office/drawing/2014/main" id="{A25C50C7-3101-1D9A-25C1-1F97DECFB91D}"/>
              </a:ext>
            </a:extLst>
          </p:cNvPr>
          <p:cNvPicPr>
            <a:picLocks noChangeAspect="1"/>
          </p:cNvPicPr>
          <p:nvPr/>
        </p:nvPicPr>
        <p:blipFill>
          <a:blip r:embed="rId6">
            <a:extLst>
              <a:ext uri="{28A0092B-C50C-407E-A947-70E740481C1C}">
                <a14:useLocalDpi xmlns:a14="http://schemas.microsoft.com/office/drawing/2010/main" val="0"/>
              </a:ext>
            </a:extLst>
          </a:blip>
          <a:srcRect l="21798" r="21798"/>
          <a:stretch/>
        </p:blipFill>
        <p:spPr>
          <a:xfrm>
            <a:off x="9098038" y="1568370"/>
            <a:ext cx="2617711" cy="4668044"/>
          </a:xfrm>
          <a:prstGeom prst="round1Rect">
            <a:avLst/>
          </a:prstGeom>
        </p:spPr>
      </p:pic>
    </p:spTree>
    <p:extLst>
      <p:ext uri="{BB962C8B-B14F-4D97-AF65-F5344CB8AC3E}">
        <p14:creationId xmlns:p14="http://schemas.microsoft.com/office/powerpoint/2010/main" val="193938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DDEDD"/>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9B828C-C155-669F-A421-B262CE93E0CE}"/>
              </a:ext>
            </a:extLst>
          </p:cNvPr>
          <p:cNvSpPr txBox="1"/>
          <p:nvPr/>
        </p:nvSpPr>
        <p:spPr>
          <a:xfrm>
            <a:off x="728382" y="1545557"/>
            <a:ext cx="4471148" cy="4247317"/>
          </a:xfrm>
          <a:prstGeom prst="rect">
            <a:avLst/>
          </a:prstGeom>
          <a:noFill/>
        </p:spPr>
        <p:txBody>
          <a:bodyPr wrap="square">
            <a:spAutoFit/>
          </a:bodyPr>
          <a:lstStyle/>
          <a:p>
            <a:r>
              <a:rPr lang="en-GB" sz="2400">
                <a:solidFill>
                  <a:srgbClr val="163E64"/>
                </a:solidFill>
                <a:latin typeface="Poppins" panose="00000500000000000000" pitchFamily="2" charset="0"/>
                <a:cs typeface="Poppins" panose="00000500000000000000" pitchFamily="2" charset="0"/>
              </a:rPr>
              <a:t>Debit Card</a:t>
            </a:r>
          </a:p>
          <a:p>
            <a:endParaRPr lang="en-GB" sz="1400">
              <a:solidFill>
                <a:srgbClr val="163E64"/>
              </a:solidFill>
              <a:latin typeface="Poppins" panose="00000500000000000000" pitchFamily="2" charset="0"/>
              <a:cs typeface="Poppins" panose="00000500000000000000" pitchFamily="2" charset="0"/>
            </a:endParaRPr>
          </a:p>
          <a:p>
            <a:pPr marL="285750" indent="-285750">
              <a:lnSpc>
                <a:spcPct val="150000"/>
              </a:lnSpc>
              <a:buFont typeface="Arial" panose="020B0604020202020204" pitchFamily="34" charset="0"/>
              <a:buChar char="•"/>
            </a:pPr>
            <a:r>
              <a:rPr lang="en-GB" sz="1400">
                <a:solidFill>
                  <a:srgbClr val="163E64"/>
                </a:solidFill>
                <a:latin typeface="Poppins" panose="00000500000000000000" pitchFamily="2" charset="0"/>
                <a:cs typeface="Poppins" panose="00000500000000000000" pitchFamily="2" charset="0"/>
              </a:rPr>
              <a:t>Think of a debit card like a key to your own money.</a:t>
            </a:r>
          </a:p>
          <a:p>
            <a:pPr marL="285750" indent="-285750">
              <a:lnSpc>
                <a:spcPct val="150000"/>
              </a:lnSpc>
              <a:buFont typeface="Arial" panose="020B0604020202020204" pitchFamily="34" charset="0"/>
              <a:buChar char="•"/>
            </a:pPr>
            <a:r>
              <a:rPr lang="en-GB" sz="1400">
                <a:solidFill>
                  <a:srgbClr val="163E64"/>
                </a:solidFill>
                <a:latin typeface="Poppins" panose="00000500000000000000" pitchFamily="2" charset="0"/>
                <a:cs typeface="Poppins" panose="00000500000000000000" pitchFamily="2" charset="0"/>
              </a:rPr>
              <a:t>You can only spend the money that’s already in your bank account.</a:t>
            </a:r>
          </a:p>
          <a:p>
            <a:pPr marL="285750" indent="-285750">
              <a:lnSpc>
                <a:spcPct val="150000"/>
              </a:lnSpc>
              <a:buFont typeface="Arial" panose="020B0604020202020204" pitchFamily="34" charset="0"/>
              <a:buChar char="•"/>
            </a:pPr>
            <a:r>
              <a:rPr lang="en-GB" sz="1400">
                <a:solidFill>
                  <a:srgbClr val="163E64"/>
                </a:solidFill>
                <a:latin typeface="Poppins" panose="00000500000000000000" pitchFamily="2" charset="0"/>
                <a:cs typeface="Poppins" panose="00000500000000000000" pitchFamily="2" charset="0"/>
              </a:rPr>
              <a:t>If you don’t have enough money, the card usually won’t work.</a:t>
            </a:r>
          </a:p>
          <a:p>
            <a:pPr marL="285750" indent="-285750">
              <a:lnSpc>
                <a:spcPct val="150000"/>
              </a:lnSpc>
              <a:buFont typeface="Arial" panose="020B0604020202020204" pitchFamily="34" charset="0"/>
              <a:buChar char="•"/>
            </a:pPr>
            <a:r>
              <a:rPr lang="en-GB" sz="1400">
                <a:solidFill>
                  <a:srgbClr val="163E64"/>
                </a:solidFill>
                <a:latin typeface="Poppins" panose="00000500000000000000" pitchFamily="2" charset="0"/>
                <a:cs typeface="Poppins" panose="00000500000000000000" pitchFamily="2" charset="0"/>
              </a:rPr>
              <a:t>It’s like using your pocket money — once you spend it, it’s gone until you get more.</a:t>
            </a:r>
          </a:p>
          <a:p>
            <a:endParaRPr lang="en-GB" sz="1400">
              <a:solidFill>
                <a:srgbClr val="163E64"/>
              </a:solidFill>
              <a:latin typeface="Poppins" panose="00000500000000000000" pitchFamily="2" charset="0"/>
              <a:cs typeface="Poppins" panose="00000500000000000000" pitchFamily="2" charset="0"/>
            </a:endParaRPr>
          </a:p>
          <a:p>
            <a:r>
              <a:rPr lang="en-GB" sz="1400" b="1">
                <a:solidFill>
                  <a:srgbClr val="163E64"/>
                </a:solidFill>
                <a:latin typeface="Poppins" panose="00000500000000000000" pitchFamily="2" charset="0"/>
                <a:cs typeface="Poppins" panose="00000500000000000000" pitchFamily="2" charset="0"/>
              </a:rPr>
              <a:t>Example:</a:t>
            </a:r>
          </a:p>
          <a:p>
            <a:r>
              <a:rPr lang="en-GB" sz="1400">
                <a:solidFill>
                  <a:srgbClr val="163E64"/>
                </a:solidFill>
                <a:latin typeface="Poppins" panose="00000500000000000000" pitchFamily="2" charset="0"/>
                <a:cs typeface="Poppins" panose="00000500000000000000" pitchFamily="2" charset="0"/>
              </a:rPr>
              <a:t>You have £20 in your account. If you buy something that costs £15, you’ll have £5 left.</a:t>
            </a:r>
          </a:p>
        </p:txBody>
      </p:sp>
      <p:sp>
        <p:nvSpPr>
          <p:cNvPr id="12" name="TextBox 11">
            <a:extLst>
              <a:ext uri="{FF2B5EF4-FFF2-40B4-BE49-F238E27FC236}">
                <a16:creationId xmlns:a16="http://schemas.microsoft.com/office/drawing/2014/main" id="{B5AFBC0F-2564-3950-07F1-DF73CFADAE28}"/>
              </a:ext>
            </a:extLst>
          </p:cNvPr>
          <p:cNvSpPr txBox="1"/>
          <p:nvPr/>
        </p:nvSpPr>
        <p:spPr>
          <a:xfrm>
            <a:off x="5604553" y="1476491"/>
            <a:ext cx="6096000" cy="4247317"/>
          </a:xfrm>
          <a:prstGeom prst="rect">
            <a:avLst/>
          </a:prstGeom>
          <a:noFill/>
        </p:spPr>
        <p:txBody>
          <a:bodyPr wrap="square">
            <a:spAutoFit/>
          </a:bodyPr>
          <a:lstStyle/>
          <a:p>
            <a:r>
              <a:rPr lang="en-GB" sz="1600">
                <a:solidFill>
                  <a:srgbClr val="163E64"/>
                </a:solidFill>
              </a:rPr>
              <a:t> </a:t>
            </a:r>
            <a:r>
              <a:rPr lang="en-GB" sz="2400">
                <a:solidFill>
                  <a:srgbClr val="163E64"/>
                </a:solidFill>
              </a:rPr>
              <a:t>Credit Card</a:t>
            </a:r>
          </a:p>
          <a:p>
            <a:endParaRPr lang="en-GB" sz="1400">
              <a:solidFill>
                <a:srgbClr val="163E64"/>
              </a:solidFill>
            </a:endParaRPr>
          </a:p>
          <a:p>
            <a:pPr marL="285750" indent="-285750">
              <a:lnSpc>
                <a:spcPct val="150000"/>
              </a:lnSpc>
              <a:buFont typeface="Arial" panose="020B0604020202020204" pitchFamily="34" charset="0"/>
              <a:buChar char="•"/>
            </a:pPr>
            <a:r>
              <a:rPr lang="en-GB" sz="1600">
                <a:solidFill>
                  <a:srgbClr val="163E64"/>
                </a:solidFill>
              </a:rPr>
              <a:t>A credit card is like borrowing money from the bank for a little while. </a:t>
            </a:r>
          </a:p>
          <a:p>
            <a:pPr marL="285750" indent="-285750">
              <a:lnSpc>
                <a:spcPct val="150000"/>
              </a:lnSpc>
              <a:buFont typeface="Arial" panose="020B0604020202020204" pitchFamily="34" charset="0"/>
              <a:buChar char="•"/>
            </a:pPr>
            <a:r>
              <a:rPr lang="en-GB" sz="1600">
                <a:solidFill>
                  <a:srgbClr val="163E64"/>
                </a:solidFill>
              </a:rPr>
              <a:t>The bank pays for things now, and you pay the bank back later.</a:t>
            </a:r>
          </a:p>
          <a:p>
            <a:pPr marL="285750" indent="-285750">
              <a:lnSpc>
                <a:spcPct val="150000"/>
              </a:lnSpc>
              <a:buFont typeface="Arial" panose="020B0604020202020204" pitchFamily="34" charset="0"/>
              <a:buChar char="•"/>
            </a:pPr>
            <a:r>
              <a:rPr lang="en-GB" sz="1600">
                <a:solidFill>
                  <a:srgbClr val="163E64"/>
                </a:solidFill>
              </a:rPr>
              <a:t>If you don’t pay it back on time, you may have to pay extra money (called interest).</a:t>
            </a:r>
          </a:p>
          <a:p>
            <a:pPr marL="285750" indent="-285750">
              <a:lnSpc>
                <a:spcPct val="150000"/>
              </a:lnSpc>
              <a:buFont typeface="Arial" panose="020B0604020202020204" pitchFamily="34" charset="0"/>
              <a:buChar char="•"/>
            </a:pPr>
            <a:r>
              <a:rPr lang="en-GB" sz="1600">
                <a:solidFill>
                  <a:srgbClr val="163E64"/>
                </a:solidFill>
              </a:rPr>
              <a:t>It’s like borrowing money from a friend — you must remember to give it back.</a:t>
            </a:r>
          </a:p>
          <a:p>
            <a:endParaRPr lang="en-GB" sz="1600">
              <a:solidFill>
                <a:srgbClr val="163E64"/>
              </a:solidFill>
            </a:endParaRPr>
          </a:p>
          <a:p>
            <a:r>
              <a:rPr lang="en-GB" sz="1600" b="1">
                <a:solidFill>
                  <a:srgbClr val="163E64"/>
                </a:solidFill>
              </a:rPr>
              <a:t>Example: </a:t>
            </a:r>
            <a:r>
              <a:rPr lang="en-GB" sz="1600">
                <a:solidFill>
                  <a:srgbClr val="163E64"/>
                </a:solidFill>
              </a:rPr>
              <a:t>You buy a £200 item. The bank pays for it now. At the end of the month, you pay the bank £200.If you're late paying, you might have to pay more (interest).</a:t>
            </a:r>
          </a:p>
        </p:txBody>
      </p:sp>
      <p:sp>
        <p:nvSpPr>
          <p:cNvPr id="19" name="TextBox 18">
            <a:extLst>
              <a:ext uri="{FF2B5EF4-FFF2-40B4-BE49-F238E27FC236}">
                <a16:creationId xmlns:a16="http://schemas.microsoft.com/office/drawing/2014/main" id="{39FCF891-9B32-6FAF-BDBB-4784973FD952}"/>
              </a:ext>
            </a:extLst>
          </p:cNvPr>
          <p:cNvSpPr txBox="1"/>
          <p:nvPr/>
        </p:nvSpPr>
        <p:spPr>
          <a:xfrm>
            <a:off x="728382" y="5908202"/>
            <a:ext cx="8892988" cy="646331"/>
          </a:xfrm>
          <a:prstGeom prst="rect">
            <a:avLst/>
          </a:prstGeom>
          <a:noFill/>
        </p:spPr>
        <p:txBody>
          <a:bodyPr wrap="square">
            <a:spAutoFit/>
          </a:bodyPr>
          <a:lstStyle/>
          <a:p>
            <a:r>
              <a:rPr lang="en-GB" b="1">
                <a:solidFill>
                  <a:srgbClr val="163E64"/>
                </a:solidFill>
              </a:rPr>
              <a:t>Debit cards help you stay within your budget.</a:t>
            </a:r>
          </a:p>
          <a:p>
            <a:r>
              <a:rPr lang="en-GB" b="1">
                <a:solidFill>
                  <a:srgbClr val="163E64"/>
                </a:solidFill>
              </a:rPr>
              <a:t>Credit cards help you buy big things safely and build a good repayment record.</a:t>
            </a:r>
          </a:p>
        </p:txBody>
      </p:sp>
      <p:sp>
        <p:nvSpPr>
          <p:cNvPr id="8" name="TextBox 7">
            <a:extLst>
              <a:ext uri="{FF2B5EF4-FFF2-40B4-BE49-F238E27FC236}">
                <a16:creationId xmlns:a16="http://schemas.microsoft.com/office/drawing/2014/main" id="{1E6BA90E-46D4-085F-3BA0-A8045E823D55}"/>
              </a:ext>
            </a:extLst>
          </p:cNvPr>
          <p:cNvSpPr txBox="1"/>
          <p:nvPr/>
        </p:nvSpPr>
        <p:spPr>
          <a:xfrm>
            <a:off x="636942" y="735052"/>
            <a:ext cx="10628280" cy="646331"/>
          </a:xfrm>
          <a:prstGeom prst="rect">
            <a:avLst/>
          </a:prstGeom>
          <a:noFill/>
        </p:spPr>
        <p:txBody>
          <a:bodyPr wrap="square">
            <a:spAutoFit/>
          </a:bodyPr>
          <a:lstStyle/>
          <a:p>
            <a:r>
              <a:rPr lang="en-GB" sz="3600" b="1">
                <a:solidFill>
                  <a:srgbClr val="163E64"/>
                </a:solidFill>
                <a:latin typeface="Poppins" panose="00000500000000000000" pitchFamily="2" charset="0"/>
                <a:cs typeface="Poppins" panose="00000500000000000000" pitchFamily="2" charset="0"/>
              </a:rPr>
              <a:t>Credit and Debit cards</a:t>
            </a:r>
            <a:endParaRPr lang="en-GB" sz="3600" b="1">
              <a:solidFill>
                <a:srgbClr val="163E64"/>
              </a:solidFill>
            </a:endParaRPr>
          </a:p>
        </p:txBody>
      </p:sp>
    </p:spTree>
    <p:extLst>
      <p:ext uri="{BB962C8B-B14F-4D97-AF65-F5344CB8AC3E}">
        <p14:creationId xmlns:p14="http://schemas.microsoft.com/office/powerpoint/2010/main" val="84757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EBA7C-182D-4C49-6EE9-B3231F5C0F9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63C81EC-1DCF-C92E-FEF3-9F56FCF45971}"/>
              </a:ext>
            </a:extLst>
          </p:cNvPr>
          <p:cNvPicPr>
            <a:picLocks noChangeAspect="1"/>
          </p:cNvPicPr>
          <p:nvPr/>
        </p:nvPicPr>
        <p:blipFill>
          <a:blip r:embed="rId3"/>
          <a:srcRect r="12902"/>
          <a:stretch/>
        </p:blipFill>
        <p:spPr>
          <a:xfrm>
            <a:off x="-435895" y="-914400"/>
            <a:ext cx="12627896" cy="7836108"/>
          </a:xfrm>
          <a:prstGeom prst="rect">
            <a:avLst/>
          </a:prstGeom>
        </p:spPr>
      </p:pic>
      <p:sp>
        <p:nvSpPr>
          <p:cNvPr id="8" name="Rectangle: Single Corner Rounded 7">
            <a:extLst>
              <a:ext uri="{FF2B5EF4-FFF2-40B4-BE49-F238E27FC236}">
                <a16:creationId xmlns:a16="http://schemas.microsoft.com/office/drawing/2014/main" id="{73D331E0-D4BF-A5C4-C551-6515EE094FF2}"/>
              </a:ext>
            </a:extLst>
          </p:cNvPr>
          <p:cNvSpPr/>
          <p:nvPr/>
        </p:nvSpPr>
        <p:spPr>
          <a:xfrm rot="430734" flipV="1">
            <a:off x="-1371916" y="-2157330"/>
            <a:ext cx="14585778" cy="4231837"/>
          </a:xfrm>
          <a:prstGeom prst="round1Rect">
            <a:avLst/>
          </a:prstGeom>
          <a:solidFill>
            <a:schemeClr val="tx2">
              <a:lumMod val="90000"/>
              <a:lumOff val="1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sz="100"/>
          </a:p>
        </p:txBody>
      </p:sp>
      <p:sp>
        <p:nvSpPr>
          <p:cNvPr id="5" name="TextBox 4">
            <a:extLst>
              <a:ext uri="{FF2B5EF4-FFF2-40B4-BE49-F238E27FC236}">
                <a16:creationId xmlns:a16="http://schemas.microsoft.com/office/drawing/2014/main" id="{5894B3E0-D86F-BB7B-10D4-6DBEBBD5E808}"/>
              </a:ext>
            </a:extLst>
          </p:cNvPr>
          <p:cNvSpPr txBox="1"/>
          <p:nvPr/>
        </p:nvSpPr>
        <p:spPr>
          <a:xfrm>
            <a:off x="3815987" y="44970"/>
            <a:ext cx="7801392" cy="1569660"/>
          </a:xfrm>
          <a:prstGeom prst="rect">
            <a:avLst/>
          </a:prstGeom>
          <a:noFill/>
        </p:spPr>
        <p:txBody>
          <a:bodyPr wrap="square">
            <a:spAutoFit/>
          </a:bodyPr>
          <a:lstStyle/>
          <a:p>
            <a:pPr lvl="0"/>
            <a:r>
              <a:rPr lang="en-GB" sz="4800">
                <a:solidFill>
                  <a:schemeClr val="bg1"/>
                </a:solidFill>
                <a:latin typeface="Poppins" panose="00000500000000000000" pitchFamily="2" charset="0"/>
                <a:cs typeface="Poppins" panose="00000500000000000000" pitchFamily="2" charset="0"/>
              </a:rPr>
              <a:t>Are there any risks when we pay for things?</a:t>
            </a:r>
          </a:p>
        </p:txBody>
      </p:sp>
      <p:pic>
        <p:nvPicPr>
          <p:cNvPr id="4" name="Picture 3" descr="A logo with blue text&#10;&#10;AI-generated content may be incorrect.">
            <a:extLst>
              <a:ext uri="{FF2B5EF4-FFF2-40B4-BE49-F238E27FC236}">
                <a16:creationId xmlns:a16="http://schemas.microsoft.com/office/drawing/2014/main" id="{ECF9231C-2963-8C76-03F9-D93656434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4734" y="5658908"/>
            <a:ext cx="982717" cy="893379"/>
          </a:xfrm>
          <a:prstGeom prst="rect">
            <a:avLst/>
          </a:prstGeom>
        </p:spPr>
      </p:pic>
      <p:sp>
        <p:nvSpPr>
          <p:cNvPr id="11" name="Oval 10">
            <a:extLst>
              <a:ext uri="{FF2B5EF4-FFF2-40B4-BE49-F238E27FC236}">
                <a16:creationId xmlns:a16="http://schemas.microsoft.com/office/drawing/2014/main" id="{9CDAFC9E-4F89-74E7-C97D-58958D96DE96}"/>
              </a:ext>
            </a:extLst>
          </p:cNvPr>
          <p:cNvSpPr/>
          <p:nvPr/>
        </p:nvSpPr>
        <p:spPr>
          <a:xfrm>
            <a:off x="-82570" y="4758804"/>
            <a:ext cx="1663719" cy="1588664"/>
          </a:xfrm>
          <a:prstGeom prst="ellipse">
            <a:avLst/>
          </a:prstGeom>
          <a:solidFill>
            <a:srgbClr val="AD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hlinkClick r:id="rId5"/>
              </a:rPr>
              <a:t>Click here to watch the BBC Bitesize film</a:t>
            </a:r>
            <a:endParaRPr lang="en-GB"/>
          </a:p>
        </p:txBody>
      </p:sp>
    </p:spTree>
    <p:extLst>
      <p:ext uri="{BB962C8B-B14F-4D97-AF65-F5344CB8AC3E}">
        <p14:creationId xmlns:p14="http://schemas.microsoft.com/office/powerpoint/2010/main" val="3635285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EBA7C-182D-4C49-6EE9-B3231F5C0F9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76511EB-BD5D-C313-54D5-2C1F84F22919}"/>
              </a:ext>
            </a:extLst>
          </p:cNvPr>
          <p:cNvPicPr>
            <a:picLocks noChangeAspect="1"/>
          </p:cNvPicPr>
          <p:nvPr/>
        </p:nvPicPr>
        <p:blipFill>
          <a:blip r:embed="rId3"/>
          <a:stretch>
            <a:fillRect/>
          </a:stretch>
        </p:blipFill>
        <p:spPr>
          <a:xfrm>
            <a:off x="37737" y="1822450"/>
            <a:ext cx="4820226" cy="4242521"/>
          </a:xfrm>
          <a:prstGeom prst="rect">
            <a:avLst/>
          </a:prstGeom>
        </p:spPr>
      </p:pic>
      <p:pic>
        <p:nvPicPr>
          <p:cNvPr id="4" name="Picture 3" descr="A logo with blue text&#10;&#10;AI-generated content may be incorrect.">
            <a:extLst>
              <a:ext uri="{FF2B5EF4-FFF2-40B4-BE49-F238E27FC236}">
                <a16:creationId xmlns:a16="http://schemas.microsoft.com/office/drawing/2014/main" id="{ECF9231C-2963-8C76-03F9-D93656434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4734" y="5658908"/>
            <a:ext cx="982717" cy="893379"/>
          </a:xfrm>
          <a:prstGeom prst="rect">
            <a:avLst/>
          </a:prstGeom>
        </p:spPr>
      </p:pic>
      <p:sp>
        <p:nvSpPr>
          <p:cNvPr id="6" name="TextBox 5">
            <a:extLst>
              <a:ext uri="{FF2B5EF4-FFF2-40B4-BE49-F238E27FC236}">
                <a16:creationId xmlns:a16="http://schemas.microsoft.com/office/drawing/2014/main" id="{14741D22-33DA-A76A-F451-E8C95357E580}"/>
              </a:ext>
            </a:extLst>
          </p:cNvPr>
          <p:cNvSpPr txBox="1"/>
          <p:nvPr/>
        </p:nvSpPr>
        <p:spPr>
          <a:xfrm>
            <a:off x="5183535" y="1822450"/>
            <a:ext cx="6348065" cy="4619854"/>
          </a:xfrm>
          <a:prstGeom prst="rect">
            <a:avLst/>
          </a:prstGeom>
          <a:noFill/>
        </p:spPr>
        <p:txBody>
          <a:bodyPr wrap="square">
            <a:spAutoFit/>
          </a:bodyPr>
          <a:lstStyle/>
          <a:p>
            <a:pPr>
              <a:lnSpc>
                <a:spcPct val="150000"/>
              </a:lnSpc>
              <a:buFont typeface="Arial" panose="020B0604020202020204" pitchFamily="34" charset="0"/>
              <a:buChar char="•"/>
            </a:pPr>
            <a:r>
              <a:rPr lang="en-GB" b="0" i="0">
                <a:solidFill>
                  <a:srgbClr val="000B3B"/>
                </a:solidFill>
                <a:effectLst/>
                <a:latin typeface="Roobert"/>
              </a:rPr>
              <a:t>If using a cashpoint – always take care to hide your pin number.</a:t>
            </a:r>
          </a:p>
          <a:p>
            <a:pPr>
              <a:lnSpc>
                <a:spcPct val="150000"/>
              </a:lnSpc>
              <a:buFont typeface="Arial" panose="020B0604020202020204" pitchFamily="34" charset="0"/>
              <a:buChar char="•"/>
            </a:pPr>
            <a:r>
              <a:rPr lang="en-GB" b="0" i="0">
                <a:solidFill>
                  <a:srgbClr val="000B3B"/>
                </a:solidFill>
                <a:effectLst/>
                <a:latin typeface="Roobert"/>
              </a:rPr>
              <a:t>Create strong passwords when using online platforms.</a:t>
            </a:r>
          </a:p>
          <a:p>
            <a:pPr>
              <a:lnSpc>
                <a:spcPct val="150000"/>
              </a:lnSpc>
              <a:buFont typeface="Arial" panose="020B0604020202020204" pitchFamily="34" charset="0"/>
              <a:buChar char="•"/>
            </a:pPr>
            <a:r>
              <a:rPr lang="en-GB" b="0" i="0">
                <a:solidFill>
                  <a:srgbClr val="000B3B"/>
                </a:solidFill>
                <a:effectLst/>
                <a:latin typeface="Roobert"/>
              </a:rPr>
              <a:t>Never share your personal details with anyone else or on websites.</a:t>
            </a:r>
          </a:p>
          <a:p>
            <a:pPr>
              <a:lnSpc>
                <a:spcPct val="150000"/>
              </a:lnSpc>
              <a:buFont typeface="Arial" panose="020B0604020202020204" pitchFamily="34" charset="0"/>
              <a:buChar char="•"/>
            </a:pPr>
            <a:r>
              <a:rPr lang="en-GB" b="0" i="0">
                <a:solidFill>
                  <a:srgbClr val="000B3B"/>
                </a:solidFill>
                <a:effectLst/>
                <a:latin typeface="Roobert"/>
              </a:rPr>
              <a:t>Only use well-known apps, websites and games – watch out for fakes.</a:t>
            </a:r>
          </a:p>
          <a:p>
            <a:pPr>
              <a:lnSpc>
                <a:spcPct val="150000"/>
              </a:lnSpc>
              <a:buFont typeface="Arial" panose="020B0604020202020204" pitchFamily="34" charset="0"/>
              <a:buChar char="•"/>
            </a:pPr>
            <a:r>
              <a:rPr lang="en-GB" b="0" i="0">
                <a:solidFill>
                  <a:srgbClr val="000B3B"/>
                </a:solidFill>
                <a:effectLst/>
                <a:latin typeface="Roobert"/>
              </a:rPr>
              <a:t>Be cautious about opening links, especially if they’re from someone they’ve never met.</a:t>
            </a:r>
          </a:p>
          <a:p>
            <a:pPr>
              <a:lnSpc>
                <a:spcPct val="150000"/>
              </a:lnSpc>
              <a:buFont typeface="Arial" panose="020B0604020202020204" pitchFamily="34" charset="0"/>
              <a:buChar char="•"/>
            </a:pPr>
            <a:r>
              <a:rPr lang="en-GB">
                <a:solidFill>
                  <a:srgbClr val="000B3B"/>
                </a:solidFill>
                <a:latin typeface="Roobert"/>
              </a:rPr>
              <a:t>I</a:t>
            </a:r>
            <a:r>
              <a:rPr lang="en-GB" b="0" i="0">
                <a:solidFill>
                  <a:srgbClr val="000B3B"/>
                </a:solidFill>
                <a:effectLst/>
                <a:latin typeface="Roobert"/>
              </a:rPr>
              <a:t>f it sounds too good to be true, then it probably is – and could be a scam.</a:t>
            </a:r>
          </a:p>
          <a:p>
            <a:pPr>
              <a:lnSpc>
                <a:spcPct val="150000"/>
              </a:lnSpc>
              <a:buFont typeface="Arial" panose="020B0604020202020204" pitchFamily="34" charset="0"/>
              <a:buChar char="•"/>
            </a:pPr>
            <a:r>
              <a:rPr lang="en-GB" b="0" i="0">
                <a:solidFill>
                  <a:srgbClr val="000B3B"/>
                </a:solidFill>
                <a:effectLst/>
                <a:latin typeface="Roobert"/>
              </a:rPr>
              <a:t>Show your trusted adults anything that appears strange</a:t>
            </a:r>
          </a:p>
        </p:txBody>
      </p:sp>
      <p:sp>
        <p:nvSpPr>
          <p:cNvPr id="3" name="Rectangle: Single Corner Rounded 2">
            <a:extLst>
              <a:ext uri="{FF2B5EF4-FFF2-40B4-BE49-F238E27FC236}">
                <a16:creationId xmlns:a16="http://schemas.microsoft.com/office/drawing/2014/main" id="{329F7D36-1902-D7EE-BA3C-94765EEE6E60}"/>
              </a:ext>
            </a:extLst>
          </p:cNvPr>
          <p:cNvSpPr/>
          <p:nvPr/>
        </p:nvSpPr>
        <p:spPr>
          <a:xfrm rot="430734" flipV="1">
            <a:off x="-1319389" y="-2187425"/>
            <a:ext cx="14053504" cy="3424579"/>
          </a:xfrm>
          <a:prstGeom prst="round1Rect">
            <a:avLst/>
          </a:prstGeom>
          <a:solidFill>
            <a:schemeClr val="tx2">
              <a:lumMod val="90000"/>
              <a:lumOff val="1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sz="100"/>
          </a:p>
        </p:txBody>
      </p:sp>
      <p:sp>
        <p:nvSpPr>
          <p:cNvPr id="7" name="TextBox 6">
            <a:extLst>
              <a:ext uri="{FF2B5EF4-FFF2-40B4-BE49-F238E27FC236}">
                <a16:creationId xmlns:a16="http://schemas.microsoft.com/office/drawing/2014/main" id="{9EF013E0-C2FC-CAA4-205B-49E3F47FF95E}"/>
              </a:ext>
            </a:extLst>
          </p:cNvPr>
          <p:cNvSpPr txBox="1"/>
          <p:nvPr/>
        </p:nvSpPr>
        <p:spPr>
          <a:xfrm>
            <a:off x="3815987" y="159270"/>
            <a:ext cx="7801392" cy="830997"/>
          </a:xfrm>
          <a:prstGeom prst="rect">
            <a:avLst/>
          </a:prstGeom>
          <a:noFill/>
        </p:spPr>
        <p:txBody>
          <a:bodyPr wrap="square">
            <a:spAutoFit/>
          </a:bodyPr>
          <a:lstStyle/>
          <a:p>
            <a:pPr lvl="0"/>
            <a:r>
              <a:rPr lang="en-GB" sz="4800">
                <a:solidFill>
                  <a:schemeClr val="bg1"/>
                </a:solidFill>
                <a:latin typeface="Poppins" panose="00000500000000000000" pitchFamily="2" charset="0"/>
                <a:cs typeface="Poppins" panose="00000500000000000000" pitchFamily="2" charset="0"/>
              </a:rPr>
              <a:t>Things to remember?</a:t>
            </a:r>
          </a:p>
        </p:txBody>
      </p:sp>
    </p:spTree>
    <p:extLst>
      <p:ext uri="{BB962C8B-B14F-4D97-AF65-F5344CB8AC3E}">
        <p14:creationId xmlns:p14="http://schemas.microsoft.com/office/powerpoint/2010/main" val="2933412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5cb6fba-3640-4752-9bd8-bcefad3c417c">
      <Terms xmlns="http://schemas.microsoft.com/office/infopath/2007/PartnerControls"/>
    </lcf76f155ced4ddcb4097134ff3c332f>
    <TaxCatchAll xmlns="313774f2-0b42-415b-83d2-9135c725890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6E8AB97B69BC4AA6E1032BFF8B10C9" ma:contentTypeVersion="39" ma:contentTypeDescription="Create a new document." ma:contentTypeScope="" ma:versionID="b0d2185dd1058b5321bdf4e2394523ea">
  <xsd:schema xmlns:xsd="http://www.w3.org/2001/XMLSchema" xmlns:xs="http://www.w3.org/2001/XMLSchema" xmlns:p="http://schemas.microsoft.com/office/2006/metadata/properties" xmlns:ns2="15cb6fba-3640-4752-9bd8-bcefad3c417c" xmlns:ns3="313774f2-0b42-415b-83d2-9135c725890d" targetNamespace="http://schemas.microsoft.com/office/2006/metadata/properties" ma:root="true" ma:fieldsID="94b9a99240c14f30db9ec69c6fa6b71e" ns2:_="" ns3:_="">
    <xsd:import namespace="15cb6fba-3640-4752-9bd8-bcefad3c417c"/>
    <xsd:import namespace="313774f2-0b42-415b-83d2-9135c725890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cb6fba-3640-4752-9bd8-bcefad3c41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7c47a13-e6db-4db9-b01d-96da61f60df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3774f2-0b42-415b-83d2-9135c72589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e32974d-b8dc-4fe1-81ec-5ba8bc17f07d}" ma:internalName="TaxCatchAll" ma:showField="CatchAllData" ma:web="313774f2-0b42-415b-83d2-9135c72589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21ECBD-A3AA-43FC-B322-4D3F25C172C7}">
  <ds:schemaRefs>
    <ds:schemaRef ds:uri="15cb6fba-3640-4752-9bd8-bcefad3c417c"/>
    <ds:schemaRef ds:uri="http://www.w3.org/XML/1998/namespace"/>
    <ds:schemaRef ds:uri="http://schemas.microsoft.com/office/2006/documentManagement/types"/>
    <ds:schemaRef ds:uri="http://schemas.openxmlformats.org/package/2006/metadata/core-properties"/>
    <ds:schemaRef ds:uri="http://purl.org/dc/dcmitype/"/>
    <ds:schemaRef ds:uri="313774f2-0b42-415b-83d2-9135c725890d"/>
    <ds:schemaRef ds:uri="http://schemas.microsoft.com/office/2006/metadata/properties"/>
    <ds:schemaRef ds:uri="http://purl.org/dc/elements/1.1/"/>
    <ds:schemaRef ds:uri="http://purl.org/dc/terms/"/>
    <ds:schemaRef ds:uri="http://schemas.microsoft.com/office/infopath/2007/PartnerControls"/>
  </ds:schemaRefs>
</ds:datastoreItem>
</file>

<file path=customXml/itemProps2.xml><?xml version="1.0" encoding="utf-8"?>
<ds:datastoreItem xmlns:ds="http://schemas.openxmlformats.org/officeDocument/2006/customXml" ds:itemID="{0283E07D-AFDA-4C79-9EDD-F8AC224D33F7}">
  <ds:schemaRefs>
    <ds:schemaRef ds:uri="http://schemas.microsoft.com/sharepoint/v3/contenttype/forms"/>
  </ds:schemaRefs>
</ds:datastoreItem>
</file>

<file path=customXml/itemProps3.xml><?xml version="1.0" encoding="utf-8"?>
<ds:datastoreItem xmlns:ds="http://schemas.openxmlformats.org/officeDocument/2006/customXml" ds:itemID="{38094AF2-B914-49A3-9FC6-73492604B79E}">
  <ds:schemaRefs>
    <ds:schemaRef ds:uri="15cb6fba-3640-4752-9bd8-bcefad3c417c"/>
    <ds:schemaRef ds:uri="313774f2-0b42-415b-83d2-9135c72589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34</TotalTime>
  <Words>2421</Words>
  <Application>Microsoft Office PowerPoint</Application>
  <PresentationFormat>Widescreen</PresentationFormat>
  <Paragraphs>214</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Aptos Display</vt:lpstr>
      <vt:lpstr>Arial</vt:lpstr>
      <vt:lpstr>Poppins</vt:lpstr>
      <vt:lpstr>ReithSans</vt:lpstr>
      <vt:lpstr>Roboto Serif 20pt</vt:lpstr>
      <vt:lpstr>Roobert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needs and  what are  wants?</vt:lpstr>
      <vt:lpstr>PowerPoint Presentation</vt:lpstr>
      <vt:lpstr>Answers</vt:lpstr>
      <vt:lpstr>PowerPoint Presentation</vt:lpstr>
      <vt:lpstr>PowerPoint Presentation</vt:lpstr>
      <vt:lpstr>PowerPoint Presentation</vt:lpstr>
      <vt:lpstr>Being wise with money</vt:lpstr>
      <vt:lpstr>PowerPoint Presentation</vt:lpstr>
      <vt:lpstr>PowerPoint Presentation</vt:lpstr>
      <vt:lpstr>PowerPoint Presentation</vt:lpstr>
      <vt:lpstr>Activity time</vt:lpstr>
      <vt:lpstr>Budgeting</vt:lpstr>
      <vt:lpstr>What have we learnt 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Rosie Edwards</dc:creator>
  <cp:lastModifiedBy>Rosie Edwards</cp:lastModifiedBy>
  <cp:revision>8</cp:revision>
  <cp:lastPrinted>2025-03-06T13:55:07Z</cp:lastPrinted>
  <dcterms:created xsi:type="dcterms:W3CDTF">2025-02-27T15:24:36Z</dcterms:created>
  <dcterms:modified xsi:type="dcterms:W3CDTF">2026-06-11T10:35:51Z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0x0101008E6E8AB97B69BC4AA6E1032BFF8B10C9</vt:lpwstr>
  </property>
  <property fmtid="{D5CDD505-2E9C-101B-9397-08002B2CF9AE}" pid="3" name="MediaServiceImageTags">
    <vt:lpwstr/>
  </property>
</Properties>
</file>